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Default Extension="gif" ContentType="image/gif"/>
  <Override PartName="/ppt/comments/comment1.xml" ContentType="application/vnd.openxmlformats-officedocument.presentationml.comment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256" r:id="rId2"/>
    <p:sldId id="364" r:id="rId3"/>
    <p:sldId id="545" r:id="rId4"/>
    <p:sldId id="457" r:id="rId5"/>
    <p:sldId id="367" r:id="rId6"/>
    <p:sldId id="478" r:id="rId7"/>
    <p:sldId id="479" r:id="rId8"/>
    <p:sldId id="371" r:id="rId9"/>
    <p:sldId id="480" r:id="rId10"/>
    <p:sldId id="481" r:id="rId11"/>
    <p:sldId id="377" r:id="rId12"/>
    <p:sldId id="482" r:id="rId13"/>
    <p:sldId id="463" r:id="rId14"/>
    <p:sldId id="374" r:id="rId15"/>
    <p:sldId id="484" r:id="rId16"/>
    <p:sldId id="485" r:id="rId17"/>
    <p:sldId id="379" r:id="rId18"/>
    <p:sldId id="486" r:id="rId19"/>
    <p:sldId id="487" r:id="rId20"/>
    <p:sldId id="466" r:id="rId21"/>
    <p:sldId id="467" r:id="rId22"/>
    <p:sldId id="382" r:id="rId23"/>
    <p:sldId id="468" r:id="rId24"/>
    <p:sldId id="469" r:id="rId25"/>
    <p:sldId id="385" r:id="rId26"/>
    <p:sldId id="542" r:id="rId27"/>
    <p:sldId id="489" r:id="rId28"/>
    <p:sldId id="289" r:id="rId29"/>
    <p:sldId id="490" r:id="rId30"/>
    <p:sldId id="491" r:id="rId31"/>
    <p:sldId id="388" r:id="rId32"/>
    <p:sldId id="541" r:id="rId33"/>
    <p:sldId id="493" r:id="rId34"/>
    <p:sldId id="297" r:id="rId35"/>
    <p:sldId id="521" r:id="rId36"/>
    <p:sldId id="522" r:id="rId37"/>
    <p:sldId id="501" r:id="rId38"/>
    <p:sldId id="546" r:id="rId39"/>
    <p:sldId id="301" r:id="rId40"/>
    <p:sldId id="502" r:id="rId41"/>
    <p:sldId id="503" r:id="rId42"/>
    <p:sldId id="391" r:id="rId43"/>
    <p:sldId id="525" r:id="rId44"/>
    <p:sldId id="526" r:id="rId45"/>
    <p:sldId id="394" r:id="rId46"/>
    <p:sldId id="527" r:id="rId47"/>
    <p:sldId id="528" r:id="rId48"/>
    <p:sldId id="397" r:id="rId49"/>
    <p:sldId id="529" r:id="rId50"/>
    <p:sldId id="530" r:id="rId51"/>
    <p:sldId id="400" r:id="rId52"/>
    <p:sldId id="531" r:id="rId53"/>
    <p:sldId id="532" r:id="rId54"/>
    <p:sldId id="403" r:id="rId55"/>
    <p:sldId id="533" r:id="rId56"/>
    <p:sldId id="499" r:id="rId57"/>
    <p:sldId id="406" r:id="rId58"/>
    <p:sldId id="535" r:id="rId59"/>
    <p:sldId id="536" r:id="rId60"/>
    <p:sldId id="358" r:id="rId61"/>
    <p:sldId id="537" r:id="rId62"/>
    <p:sldId id="538" r:id="rId63"/>
    <p:sldId id="361" r:id="rId64"/>
    <p:sldId id="519" r:id="rId65"/>
    <p:sldId id="520" r:id="rId66"/>
    <p:sldId id="341" r:id="rId67"/>
    <p:sldId id="342" r:id="rId68"/>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ED000"/>
    <a:srgbClr val="FFFFFF"/>
    <a:srgbClr val="F4FCD8"/>
    <a:srgbClr val="9BCC00"/>
    <a:srgbClr val="E8FFC8"/>
    <a:srgbClr val="FAF7C8"/>
    <a:srgbClr val="FAF8C8"/>
    <a:srgbClr val="F5FFC2"/>
    <a:srgbClr val="EBFFD2"/>
    <a:srgbClr val="EBFF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0" autoAdjust="0"/>
    <p:restoredTop sz="94468" autoAdjust="0"/>
  </p:normalViewPr>
  <p:slideViewPr>
    <p:cSldViewPr>
      <p:cViewPr>
        <p:scale>
          <a:sx n="75" d="100"/>
          <a:sy n="75" d="100"/>
        </p:scale>
        <p:origin x="-618" y="-19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4-22T14:27:02.854" idx="1">
    <p:pos x="5418" y="3012"/>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11/26/2013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11/26/2013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55</a:t>
            </a:fld>
            <a:endParaRPr lang="en-US" dirty="0"/>
          </a:p>
        </p:txBody>
      </p:sp>
    </p:spTree>
    <p:extLst>
      <p:ext uri="{BB962C8B-B14F-4D97-AF65-F5344CB8AC3E}">
        <p14:creationId xmlns="" xmlns:p14="http://schemas.microsoft.com/office/powerpoint/2010/main" val="337613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cstate="print">
            <a:extLst>
              <a:ext uri="{BEBA8EAE-BF5A-486C-A8C5-ECC9F3942E4B}">
                <a14:imgProps xmlns="" xmlns:a14="http://schemas.microsoft.com/office/drawing/2010/main">
                  <a14:imgLayer r:embed="rId11">
                    <a14:imgEffect>
                      <a14:brightnessContrast bright="20000"/>
                    </a14:imgEffect>
                  </a14:imgLayer>
                </a14:imgProps>
              </a:ext>
              <a:ext uri="{28A0092B-C50C-407E-A947-70E740481C1C}">
                <a14:useLocalDpi xmlns=""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en.wikipedia.org/wiki/Mozilla" TargetMode="Externa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1_(number)" TargetMode="External"/><Relationship Id="rId2" Type="http://schemas.openxmlformats.org/officeDocument/2006/relationships/hyperlink" Target="http://en.wikipedia.org/wiki/0_(numb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image" Target="../media/image17.jpeg"/><Relationship Id="rId16"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bg.wikipedia.org/wiki/%D0%9E%D0%BF%D0%B5%D1%80%D0%B0%D1%86%D0%B8%D0%BE%D0%BD%D0%BD%D0%B0_%D1%81%D0%B8%D1%81%D1%82%D0%B5%D0%BC%D0%B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en.wikipedia.org/wiki/Software_development_proces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en.wikipedia.org/wiki/Unified_Modeling_Language" TargetMode="External"/><Relationship Id="rId2" Type="http://schemas.openxmlformats.org/officeDocument/2006/relationships/hyperlink" Target="http://bg.wikipedia.org/wiki/U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1.png"/><Relationship Id="rId3" Type="http://schemas.microsoft.com/office/2007/relationships/hdphoto" Target="../media/hdphoto3.wdp"/><Relationship Id="rId7" Type="http://schemas.openxmlformats.org/officeDocument/2006/relationships/image" Target="../media/image36.jpeg"/><Relationship Id="rId12"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5.jpeg"/><Relationship Id="rId11" Type="http://schemas.openxmlformats.org/officeDocument/2006/relationships/image" Target="../media/image39.jpeg"/><Relationship Id="rId5" Type="http://schemas.microsoft.com/office/2007/relationships/hdphoto" Target="../media/hdphoto4.wdp"/><Relationship Id="rId10" Type="http://schemas.openxmlformats.org/officeDocument/2006/relationships/image" Target="../media/image38.jpeg"/><Relationship Id="rId4" Type="http://schemas.openxmlformats.org/officeDocument/2006/relationships/image" Target="../media/image34.jpeg"/><Relationship Id="rId9" Type="http://schemas.openxmlformats.org/officeDocument/2006/relationships/image" Target="../media/image3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Graphics_Interchange_Format" TargetMode="External"/><Relationship Id="rId2" Type="http://schemas.openxmlformats.org/officeDocument/2006/relationships/hyperlink" Target="http://bg.wikipedia.org/wiki/GIF" TargetMode="Externa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3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office.microsoft.com/bg-bg/access-help/HA010341584.aspxabase_management_systems" TargetMode="External"/><Relationship Id="rId2" Type="http://schemas.openxmlformats.org/officeDocument/2006/relationships/hyperlink" Target="http://bg.wikipedia.org/wiki/%D0%A0%D0%B5%D0%BB%D0%B0%D1%86%D0%B8%D0%BE%D0%BD%D0%BD%D0%B0_%D0%B1%D0%B0%D0%B7%D0%B0_%D0%B4%D0%B0%D0%BD%D0%BD%D0%B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en.wikipedia.org/wiki/Data_min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tinyurl.com/bwsgvyo" TargetMode="External"/><Relationship Id="rId2" Type="http://schemas.openxmlformats.org/officeDocument/2006/relationships/hyperlink" Target="http://en.wikipedia.org/wiki/Enterprise_resource_plannin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tinyurl.com/bwsgvyo" TargetMode="External"/><Relationship Id="rId2" Type="http://schemas.openxmlformats.org/officeDocument/2006/relationships/hyperlink" Target="http://en.wikipedia.org/wiki/Enterprise_resource_plann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en.wikipedia.org/wiki/Advanced_Encryption_Standar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bg.wikipedia.org/wiki/FTP"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 Id="rId5" Type="http://schemas.openxmlformats.org/officeDocument/2006/relationships/image" Target="../media/image86.jpeg"/><Relationship Id="rId4" Type="http://schemas.openxmlformats.org/officeDocument/2006/relationships/image" Target="../media/image8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7.wdp"/></Relationships>
</file>

<file path=ppt/slides/_rels/slide6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97.png"/><Relationship Id="rId2" Type="http://schemas.openxmlformats.org/officeDocument/2006/relationships/hyperlink" Target="http://schoolacademy.telerik.com/" TargetMode="Externa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hyperlink" Target="http://forums.academy.telerik.com/" TargetMode="External"/><Relationship Id="rId10" Type="http://schemas.openxmlformats.org/officeDocument/2006/relationships/image" Target="../media/image99.jpeg"/><Relationship Id="rId4" Type="http://schemas.openxmlformats.org/officeDocument/2006/relationships/hyperlink" Target="http://www.facebook.com/telerikacademy" TargetMode="External"/><Relationship Id="rId9" Type="http://schemas.openxmlformats.org/officeDocument/2006/relationships/image" Target="../media/image9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Information Technology Test</a:t>
            </a:r>
            <a:endParaRPr lang="bg-BG" dirty="0"/>
          </a:p>
        </p:txBody>
      </p:sp>
      <p:sp>
        <p:nvSpPr>
          <p:cNvPr id="3" name="Subtitle 2"/>
          <p:cNvSpPr>
            <a:spLocks noGrp="1"/>
          </p:cNvSpPr>
          <p:nvPr>
            <p:ph type="subTitle" idx="1"/>
          </p:nvPr>
        </p:nvSpPr>
        <p:spPr/>
        <p:txBody>
          <a:bodyPr/>
          <a:lstStyle/>
          <a:p>
            <a:r>
              <a:rPr lang="en-US" dirty="0" smtClean="0"/>
              <a:t>C# Part One Team Work Project</a:t>
            </a:r>
            <a:endParaRPr lang="bg-BG" dirty="0"/>
          </a:p>
        </p:txBody>
      </p:sp>
      <p:sp>
        <p:nvSpPr>
          <p:cNvPr id="4" name="Text Placeholder 3"/>
          <p:cNvSpPr>
            <a:spLocks noGrp="1"/>
          </p:cNvSpPr>
          <p:nvPr>
            <p:ph type="body" sz="quarter" idx="10"/>
          </p:nvPr>
        </p:nvSpPr>
        <p:spPr>
          <a:xfrm>
            <a:off x="444500" y="4572000"/>
            <a:ext cx="5207620" cy="1384995"/>
          </a:xfrm>
        </p:spPr>
        <p:txBody>
          <a:bodyPr/>
          <a:lstStyle/>
          <a:p>
            <a:r>
              <a:rPr lang="en-US" dirty="0"/>
              <a:t>Team </a:t>
            </a:r>
            <a:r>
              <a:rPr lang="en-US" dirty="0" smtClean="0"/>
              <a:t>"</a:t>
            </a:r>
            <a:r>
              <a:rPr lang="en-US" dirty="0"/>
              <a:t>Purple </a:t>
            </a:r>
            <a:r>
              <a:rPr lang="en-US" dirty="0" err="1"/>
              <a:t>Mangosteen</a:t>
            </a:r>
            <a:r>
              <a:rPr lang="en-US" dirty="0"/>
              <a:t>”</a:t>
            </a:r>
            <a:endParaRPr lang="bg-BG" dirty="0"/>
          </a:p>
          <a:p>
            <a:endParaRPr lang="bg-B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Mozilla is not a browser</a:t>
            </a:r>
            <a:r>
              <a:rPr lang="bg-BG" dirty="0" smtClean="0"/>
              <a:t> </a:t>
            </a:r>
            <a:r>
              <a:rPr lang="bg-BG" dirty="0"/>
              <a:t>(</a:t>
            </a:r>
            <a:r>
              <a:rPr lang="en-US" dirty="0"/>
              <a:t>Mozilla Firefox </a:t>
            </a:r>
            <a:r>
              <a:rPr lang="en-US" dirty="0" smtClean="0"/>
              <a:t>is!</a:t>
            </a:r>
            <a:r>
              <a:rPr lang="bg-BG" dirty="0" smtClean="0"/>
              <a:t>).</a:t>
            </a:r>
            <a:r>
              <a:rPr lang="en-US" dirty="0" smtClean="0"/>
              <a:t> </a:t>
            </a:r>
          </a:p>
          <a:p>
            <a:pPr lvl="1"/>
            <a:r>
              <a:rPr lang="en-US" dirty="0" smtClean="0"/>
              <a:t>Mozilla is community that supports open source software.</a:t>
            </a:r>
          </a:p>
          <a:p>
            <a:pPr lvl="1"/>
            <a:r>
              <a:rPr lang="en-US" dirty="0" smtClean="0"/>
              <a:t>Info</a:t>
            </a:r>
            <a:r>
              <a:rPr lang="bg-BG" dirty="0" smtClean="0"/>
              <a:t>:</a:t>
            </a:r>
          </a:p>
          <a:p>
            <a:pPr lvl="1">
              <a:buNone/>
            </a:pPr>
            <a:r>
              <a:rPr lang="en-US" sz="2400" dirty="0" smtClean="0">
                <a:hlinkClick r:id="rId2"/>
              </a:rPr>
              <a:t>http://en.wikipedia.org/wiki/Mozilla</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874950" y="2211225"/>
            <a:ext cx="1040450" cy="1040450"/>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7620000" y="4292125"/>
            <a:ext cx="1219200" cy="929640"/>
          </a:xfrm>
          <a:prstGeom prst="rect">
            <a:avLst/>
          </a:prstGeom>
        </p:spPr>
      </p:pic>
    </p:spTree>
    <p:extLst>
      <p:ext uri="{BB962C8B-B14F-4D97-AF65-F5344CB8AC3E}">
        <p14:creationId xmlns="" xmlns:p14="http://schemas.microsoft.com/office/powerpoint/2010/main" val="31679786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pPr lvl="1" algn="ctr"/>
            <a:r>
              <a:rPr lang="en-US" sz="3200" dirty="0" smtClean="0"/>
              <a:t>Means of data transfer in IT, Numeral systems</a:t>
            </a:r>
            <a:endParaRPr lang="en-US" sz="3200" dirty="0"/>
          </a:p>
        </p:txBody>
      </p:sp>
      <p:sp>
        <p:nvSpPr>
          <p:cNvPr id="10" name="Subtitle 2"/>
          <p:cNvSpPr>
            <a:spLocks noGrp="1"/>
          </p:cNvSpPr>
          <p:nvPr>
            <p:ph type="subTitle" idx="1"/>
          </p:nvPr>
        </p:nvSpPr>
        <p:spPr>
          <a:xfrm>
            <a:off x="1219200" y="5445920"/>
            <a:ext cx="6705600" cy="954880"/>
          </a:xfrm>
        </p:spPr>
        <p:txBody>
          <a:bodyPr/>
          <a:lstStyle/>
          <a:p>
            <a:r>
              <a:rPr lang="en-US" dirty="0" smtClean="0"/>
              <a:t>Data transfer channels, bandwidth </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digits are used in binary numeral system</a:t>
            </a:r>
            <a:r>
              <a:rPr lang="ru-RU" dirty="0" smtClean="0"/>
              <a:t>?</a:t>
            </a:r>
          </a:p>
          <a:p>
            <a:pPr marL="871538" lvl="1" indent="-514350">
              <a:buFont typeface="+mj-lt"/>
              <a:buAutoNum type="alphaLcParenR"/>
            </a:pPr>
            <a:r>
              <a:rPr lang="bg-BG" dirty="0" smtClean="0"/>
              <a:t>1 и 2 </a:t>
            </a:r>
            <a:endParaRPr lang="en-US" dirty="0" smtClean="0"/>
          </a:p>
          <a:p>
            <a:pPr marL="871538" lvl="1" indent="-514350">
              <a:buFont typeface="+mj-lt"/>
              <a:buAutoNum type="alphaLcParenR"/>
            </a:pPr>
            <a:r>
              <a:rPr lang="bg-BG" dirty="0" smtClean="0"/>
              <a:t>0, 1 и 2</a:t>
            </a:r>
            <a:endParaRPr lang="en-US" dirty="0" smtClean="0"/>
          </a:p>
          <a:p>
            <a:pPr marL="871538" lvl="1" indent="-514350">
              <a:buFont typeface="+mj-lt"/>
              <a:buAutoNum type="alphaLcParenR"/>
            </a:pPr>
            <a:r>
              <a:rPr lang="bg-BG" dirty="0" smtClean="0"/>
              <a:t>1, 2 и 3</a:t>
            </a:r>
            <a:endParaRPr lang="en-US" dirty="0" smtClean="0"/>
          </a:p>
          <a:p>
            <a:pPr marL="871538" lvl="1" indent="-514350">
              <a:buFont typeface="+mj-lt"/>
              <a:buAutoNum type="alphaLcParenR"/>
            </a:pPr>
            <a:r>
              <a:rPr lang="bg-BG" dirty="0" smtClean="0"/>
              <a:t>0 и 1 </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611560" y="393305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14797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152400" y="762000"/>
            <a:ext cx="8915400" cy="5791200"/>
          </a:xfrm>
        </p:spPr>
        <p:txBody>
          <a:bodyPr/>
          <a:lstStyle/>
          <a:p>
            <a:pPr>
              <a:lnSpc>
                <a:spcPct val="100000"/>
              </a:lnSpc>
              <a:spcBef>
                <a:spcPts val="0"/>
              </a:spcBef>
            </a:pPr>
            <a:r>
              <a:rPr lang="en-US" dirty="0" smtClean="0">
                <a:solidFill>
                  <a:srgbClr val="F4FCD8"/>
                </a:solidFill>
              </a:rPr>
              <a:t>In </a:t>
            </a:r>
            <a:r>
              <a:rPr lang="en-US" dirty="0" smtClean="0">
                <a:solidFill>
                  <a:srgbClr val="F4FCD8"/>
                </a:solidFill>
              </a:rPr>
              <a:t>computer </a:t>
            </a:r>
            <a:r>
              <a:rPr lang="en-US" dirty="0" smtClean="0">
                <a:solidFill>
                  <a:srgbClr val="F4FCD8"/>
                </a:solidFill>
              </a:rPr>
              <a:t>science, the binary numeral system, or base-2 numeral system, represents numeric values using two symbols: </a:t>
            </a:r>
            <a:r>
              <a:rPr lang="en-US" dirty="0" smtClean="0">
                <a:solidFill>
                  <a:srgbClr val="F4FCD8"/>
                </a:solidFill>
                <a:hlinkClick r:id="rId2" tooltip="0 (number)"/>
              </a:rPr>
              <a:t>0</a:t>
            </a:r>
            <a:r>
              <a:rPr lang="en-US" dirty="0" smtClean="0">
                <a:solidFill>
                  <a:srgbClr val="F4FCD8"/>
                </a:solidFill>
              </a:rPr>
              <a:t> and </a:t>
            </a:r>
            <a:r>
              <a:rPr lang="en-US" dirty="0" smtClean="0">
                <a:solidFill>
                  <a:srgbClr val="F4FCD8"/>
                </a:solidFill>
                <a:hlinkClick r:id="rId3" tooltip="1 (number)"/>
              </a:rPr>
              <a:t>1</a:t>
            </a:r>
            <a:r>
              <a:rPr lang="en-US" dirty="0" smtClean="0"/>
              <a:t>. </a:t>
            </a:r>
          </a:p>
          <a:p>
            <a:pPr>
              <a:lnSpc>
                <a:spcPct val="100000"/>
              </a:lnSpc>
              <a:spcBef>
                <a:spcPts val="0"/>
              </a:spcBef>
            </a:pPr>
            <a:r>
              <a:rPr lang="en-US" dirty="0" smtClean="0"/>
              <a:t>Info</a:t>
            </a:r>
            <a:r>
              <a:rPr lang="bg-BG" dirty="0" smtClean="0"/>
              <a:t>:</a:t>
            </a:r>
          </a:p>
          <a:p>
            <a:pPr lvl="1">
              <a:lnSpc>
                <a:spcPct val="100000"/>
              </a:lnSpc>
              <a:spcBef>
                <a:spcPts val="0"/>
              </a:spcBef>
            </a:pPr>
            <a:r>
              <a:rPr lang="en-US" sz="2400" dirty="0" smtClean="0">
                <a:solidFill>
                  <a:srgbClr val="9ED000"/>
                </a:solidFill>
              </a:rPr>
              <a:t>http://en.wikipedia.org/wiki/Binary_number</a:t>
            </a:r>
            <a:endParaRPr lang="bg-BG" sz="2400" dirty="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extLst>
      <p:ext uri="{BB962C8B-B14F-4D97-AF65-F5344CB8AC3E}">
        <p14:creationId xmlns="" xmlns:p14="http://schemas.microsoft.com/office/powerpoint/2010/main" val="234238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pPr lvl="1" algn="ctr"/>
            <a:r>
              <a:rPr lang="en-US" sz="3200" dirty="0" smtClean="0"/>
              <a:t>Operational Systems</a:t>
            </a:r>
            <a:endParaRPr lang="en-US" sz="3200" dirty="0"/>
          </a:p>
        </p:txBody>
      </p:sp>
      <p:sp>
        <p:nvSpPr>
          <p:cNvPr id="15" name="Subtitle 2"/>
          <p:cNvSpPr>
            <a:spLocks noGrp="1"/>
          </p:cNvSpPr>
          <p:nvPr>
            <p:ph type="subTitle" idx="1"/>
          </p:nvPr>
        </p:nvSpPr>
        <p:spPr>
          <a:xfrm>
            <a:off x="838200" y="5526878"/>
            <a:ext cx="7467600" cy="950122"/>
          </a:xfrm>
        </p:spPr>
        <p:txBody>
          <a:bodyPr/>
          <a:lstStyle/>
          <a:p>
            <a:r>
              <a:rPr lang="en-US" dirty="0" smtClean="0"/>
              <a:t>Architecture, processes, users, user interfaces, file systems </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What is operating system?</a:t>
            </a:r>
            <a:endParaRPr lang="bg-BG" dirty="0" smtClean="0"/>
          </a:p>
          <a:p>
            <a:pPr marL="871538" lvl="1" indent="-514350">
              <a:buFont typeface="+mj-lt"/>
              <a:buAutoNum type="alphaLcParenR"/>
            </a:pPr>
            <a:r>
              <a:rPr lang="en-US" dirty="0" smtClean="0"/>
              <a:t>Main part of computer hardware</a:t>
            </a:r>
            <a:endParaRPr lang="bg-BG" dirty="0" smtClean="0"/>
          </a:p>
          <a:p>
            <a:pPr marL="871538" lvl="1" indent="-514350">
              <a:buFont typeface="+mj-lt"/>
              <a:buAutoNum type="alphaLcParenR"/>
            </a:pPr>
            <a:r>
              <a:rPr lang="en-US" dirty="0" smtClean="0"/>
              <a:t>Various programs that </a:t>
            </a:r>
            <a:r>
              <a:rPr lang="en-US" dirty="0" smtClean="0"/>
              <a:t>complement </a:t>
            </a:r>
            <a:r>
              <a:rPr lang="en-US" dirty="0" smtClean="0"/>
              <a:t> the hardware</a:t>
            </a:r>
          </a:p>
          <a:p>
            <a:pPr marL="871538" lvl="1" indent="-514350">
              <a:buFont typeface="+mj-lt"/>
              <a:buAutoNum type="alphaLcParenR"/>
            </a:pPr>
            <a:r>
              <a:rPr lang="en-US" dirty="0" smtClean="0"/>
              <a:t>Input and output devices </a:t>
            </a:r>
            <a:endParaRPr lang="en-US" dirty="0" smtClean="0"/>
          </a:p>
          <a:p>
            <a:pPr marL="871538" lvl="1" indent="-514350">
              <a:buFont typeface="+mj-lt"/>
              <a:buAutoNum type="alphaLcParenR"/>
            </a:pPr>
            <a:r>
              <a:rPr lang="en-US" dirty="0" smtClean="0"/>
              <a:t>Screen, that is show on your display</a:t>
            </a:r>
            <a:endParaRPr lang="ru-RU"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00034" y="221455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826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Info</a:t>
            </a:r>
            <a:r>
              <a:rPr lang="bg-BG" dirty="0" smtClean="0"/>
              <a:t>:</a:t>
            </a:r>
            <a:endParaRPr lang="bg-BG" dirty="0" smtClean="0"/>
          </a:p>
          <a:p>
            <a:pPr lvl="1"/>
            <a:r>
              <a:rPr lang="en-US" sz="2400" dirty="0" smtClean="0">
                <a:hlinkClick r:id="rId2"/>
              </a:rPr>
              <a:t>http://bg.wikipedia.org/wiki/%D0%9E%D0%BF%D0%B5%D1%80%D0%B0%D1%86%D0%B8%D0%BE%D0%BD%D0%BD%D0%B0_%D1%81%D0%B8%D1%81%D1%82%D0%B5%D0%BC%D0%B0</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 xmlns:p14="http://schemas.microsoft.com/office/powerpoint/2010/main" val="3372871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00100" y="1214422"/>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pPr lvl="1" algn="ctr"/>
            <a:r>
              <a:rPr lang="en-US" sz="3200" dirty="0" smtClean="0"/>
              <a:t>Software engineering and project development</a:t>
            </a:r>
            <a:endParaRPr lang="en-US" sz="3200" dirty="0"/>
          </a:p>
        </p:txBody>
      </p:sp>
      <p:sp>
        <p:nvSpPr>
          <p:cNvPr id="12" name="Subtitle 2"/>
          <p:cNvSpPr>
            <a:spLocks noGrp="1"/>
          </p:cNvSpPr>
          <p:nvPr>
            <p:ph type="subTitle" idx="1"/>
          </p:nvPr>
        </p:nvSpPr>
        <p:spPr>
          <a:xfrm>
            <a:off x="609600" y="5145880"/>
            <a:ext cx="7924800" cy="1026320"/>
          </a:xfrm>
        </p:spPr>
        <p:txBody>
          <a:bodyPr/>
          <a:lstStyle/>
          <a:p>
            <a:r>
              <a:rPr lang="en-US" dirty="0" smtClean="0"/>
              <a:t>Analysis, specification, design, prototype, implementation, testing, maintenance,…</a:t>
            </a:r>
            <a:endParaRPr lang="en-US" dirty="0"/>
          </a:p>
        </p:txBody>
      </p:sp>
    </p:spTree>
    <p:extLst>
      <p:ext uri="{BB962C8B-B14F-4D97-AF65-F5344CB8AC3E}">
        <p14:creationId xmlns=""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activities is not part of</a:t>
            </a:r>
            <a:r>
              <a:rPr lang="bg-BG" dirty="0" smtClean="0"/>
              <a:t> </a:t>
            </a:r>
            <a:r>
              <a:rPr lang="en-US" dirty="0" smtClean="0"/>
              <a:t>SDLC</a:t>
            </a:r>
            <a:r>
              <a:rPr lang="bg-BG" dirty="0" smtClean="0"/>
              <a:t> (</a:t>
            </a:r>
            <a:r>
              <a:rPr lang="en-US" dirty="0"/>
              <a:t>software development life-cycle</a:t>
            </a:r>
            <a:r>
              <a:rPr lang="bg-BG" dirty="0" smtClean="0"/>
              <a:t>)</a:t>
            </a:r>
          </a:p>
          <a:p>
            <a:pPr marL="871538" lvl="1" indent="-514350">
              <a:buFont typeface="+mj-lt"/>
              <a:buAutoNum type="alphaLcParenR"/>
            </a:pPr>
            <a:r>
              <a:rPr lang="en-US" dirty="0" smtClean="0"/>
              <a:t>Testing</a:t>
            </a:r>
            <a:endParaRPr lang="bg-BG" dirty="0"/>
          </a:p>
          <a:p>
            <a:pPr marL="871538" lvl="1" indent="-514350">
              <a:buFont typeface="+mj-lt"/>
              <a:buAutoNum type="alphaLcParenR"/>
            </a:pPr>
            <a:r>
              <a:rPr lang="en-US" dirty="0" smtClean="0"/>
              <a:t>Planning</a:t>
            </a:r>
            <a:endParaRPr lang="bg-BG" dirty="0"/>
          </a:p>
          <a:p>
            <a:pPr marL="871538" lvl="1" indent="-514350">
              <a:buFont typeface="+mj-lt"/>
              <a:buAutoNum type="alphaLcParenR"/>
            </a:pPr>
            <a:r>
              <a:rPr lang="en-US" dirty="0" smtClean="0"/>
              <a:t>Maintenance</a:t>
            </a:r>
            <a:endParaRPr lang="bg-BG" dirty="0"/>
          </a:p>
          <a:p>
            <a:pPr marL="871538" lvl="1" indent="-514350">
              <a:buFont typeface="+mj-lt"/>
              <a:buAutoNum type="alphaLcParenR"/>
            </a:pPr>
            <a:r>
              <a:rPr lang="en-US" dirty="0" smtClean="0"/>
              <a:t>Deployment</a:t>
            </a:r>
            <a:endParaRPr lang="bg-BG" dirty="0" smtClean="0"/>
          </a:p>
          <a:p>
            <a:pPr marL="871538" lvl="1" indent="-514350">
              <a:buFont typeface="+mj-lt"/>
              <a:buAutoNum type="alphaLcParenR"/>
            </a:pPr>
            <a:r>
              <a:rPr lang="en-US" dirty="0" smtClean="0"/>
              <a:t>Implementation</a:t>
            </a:r>
            <a:endParaRPr lang="bg-BG" dirty="0" smtClean="0"/>
          </a:p>
          <a:p>
            <a:pPr marL="871538" lvl="1" indent="-514350">
              <a:buFont typeface="+mj-lt"/>
              <a:buAutoNum type="alphaLcParenR"/>
            </a:pPr>
            <a:r>
              <a:rPr lang="en-US" dirty="0" smtClean="0"/>
              <a:t>Hiring new members of the team</a:t>
            </a:r>
            <a:endParaRPr lang="bg-BG" dirty="0" smtClean="0"/>
          </a:p>
          <a:p>
            <a:pPr marL="871538" lvl="1" indent="-514350">
              <a:buFont typeface="+mj-lt"/>
              <a:buAutoNum type="alphaLcParenR"/>
            </a:pPr>
            <a:r>
              <a:rPr lang="en-US" dirty="0" smtClean="0"/>
              <a:t>Documenting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457200" y="5181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02097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a:t>SDLC</a:t>
            </a:r>
            <a:r>
              <a:rPr lang="bg-BG" dirty="0"/>
              <a:t> (</a:t>
            </a:r>
            <a:r>
              <a:rPr lang="en-US" dirty="0"/>
              <a:t>software development life-cycle</a:t>
            </a:r>
            <a:r>
              <a:rPr lang="bg-BG" dirty="0"/>
              <a:t>) </a:t>
            </a:r>
            <a:r>
              <a:rPr lang="bg-BG" dirty="0" smtClean="0"/>
              <a:t> - </a:t>
            </a:r>
            <a:r>
              <a:rPr lang="en-US" dirty="0" smtClean="0"/>
              <a:t>Processes in the development of software products</a:t>
            </a:r>
            <a:r>
              <a:rPr lang="bg-BG" dirty="0" smtClean="0"/>
              <a:t>. </a:t>
            </a:r>
            <a:endParaRPr lang="bg-BG" dirty="0"/>
          </a:p>
          <a:p>
            <a:pPr lvl="1"/>
            <a:r>
              <a:rPr lang="en-US" dirty="0" smtClean="0"/>
              <a:t>Hiring new members of the team depends on other factors</a:t>
            </a:r>
          </a:p>
          <a:p>
            <a:pPr lvl="1"/>
            <a:r>
              <a:rPr lang="en-US" dirty="0" smtClean="0"/>
              <a:t>Info</a:t>
            </a:r>
            <a:r>
              <a:rPr lang="bg-BG" dirty="0" smtClean="0"/>
              <a:t>:</a:t>
            </a:r>
            <a:endParaRPr lang="en-US" dirty="0" smtClean="0"/>
          </a:p>
          <a:p>
            <a:pPr lvl="1"/>
            <a:r>
              <a:rPr lang="en-US" sz="2800" dirty="0">
                <a:effectLst/>
                <a:hlinkClick r:id="rId2"/>
              </a:rPr>
              <a:t>http://en.wikipedia.org/wiki/Software_development_process</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 xmlns:p14="http://schemas.microsoft.com/office/powerpoint/2010/main" val="794570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Computer systems </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en-US" dirty="0" smtClean="0"/>
              <a:t>hardware</a:t>
            </a:r>
            <a:endParaRPr lang="bg-BG" dirty="0"/>
          </a:p>
        </p:txBody>
      </p:sp>
      <p:pic>
        <p:nvPicPr>
          <p:cNvPr id="7" name="Picture 7"/>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685800"/>
            <a:ext cx="8686800" cy="5791200"/>
          </a:xfrm>
        </p:spPr>
        <p:txBody>
          <a:bodyPr/>
          <a:lstStyle/>
          <a:p>
            <a:r>
              <a:rPr lang="en-US" dirty="0" smtClean="0"/>
              <a:t>Which of the following is not true for UML?</a:t>
            </a:r>
            <a:endParaRPr lang="en-US" dirty="0" smtClean="0"/>
          </a:p>
          <a:p>
            <a:pPr marL="801688" lvl="1" indent="-514350">
              <a:buFont typeface="+mj-lt"/>
              <a:buAutoNum type="alphaLcPeriod"/>
            </a:pPr>
            <a:r>
              <a:rPr lang="en-US" sz="3200" dirty="0" smtClean="0">
                <a:solidFill>
                  <a:srgbClr val="EBFFD2"/>
                </a:solidFill>
              </a:rPr>
              <a:t>It is used for software architecture modeling</a:t>
            </a:r>
            <a:endParaRPr lang="bg-BG" sz="3200" dirty="0">
              <a:solidFill>
                <a:srgbClr val="EBFFD2"/>
              </a:solidFill>
            </a:endParaRPr>
          </a:p>
          <a:p>
            <a:pPr marL="801688" lvl="1" indent="-514350">
              <a:buFont typeface="+mj-lt"/>
              <a:buAutoNum type="alphaLcPeriod"/>
            </a:pPr>
            <a:r>
              <a:rPr lang="en-US" sz="3200" dirty="0" smtClean="0">
                <a:solidFill>
                  <a:srgbClr val="EBFFD2"/>
                </a:solidFill>
              </a:rPr>
              <a:t>It is based on XML and has similar syntax</a:t>
            </a:r>
            <a:endParaRPr lang="bg-BG" sz="3200" dirty="0">
              <a:solidFill>
                <a:srgbClr val="EBFFD2"/>
              </a:solidFill>
            </a:endParaRPr>
          </a:p>
          <a:p>
            <a:pPr marL="801688" lvl="1" indent="-514350">
              <a:buFont typeface="+mj-lt"/>
              <a:buAutoNum type="alphaLcPeriod"/>
            </a:pPr>
            <a:r>
              <a:rPr lang="en-US" sz="3200" dirty="0" smtClean="0">
                <a:solidFill>
                  <a:srgbClr val="EBFFD2"/>
                </a:solidFill>
              </a:rPr>
              <a:t>It </a:t>
            </a:r>
            <a:r>
              <a:rPr lang="en-US" sz="3200" dirty="0" smtClean="0">
                <a:solidFill>
                  <a:srgbClr val="EBFFD2"/>
                </a:solidFill>
              </a:rPr>
              <a:t>draws schemas of the work of  applications</a:t>
            </a:r>
            <a:endParaRPr lang="bg-BG" sz="3200" dirty="0">
              <a:solidFill>
                <a:srgbClr val="EBFFD2"/>
              </a:solidFill>
            </a:endParaRPr>
          </a:p>
          <a:p>
            <a:pPr marL="801688" lvl="1" indent="-514350">
              <a:buFont typeface="+mj-lt"/>
              <a:buAutoNum type="alphaLcPeriod"/>
            </a:pPr>
            <a:r>
              <a:rPr lang="en-US" sz="3200" dirty="0" smtClean="0">
                <a:solidFill>
                  <a:srgbClr val="EBFFD2"/>
                </a:solidFill>
              </a:rPr>
              <a:t>It determines the workflow of applications</a:t>
            </a:r>
            <a:endParaRPr lang="bg-BG" sz="3200" dirty="0">
              <a:solidFill>
                <a:srgbClr val="EBFFD2"/>
              </a:solidFill>
            </a:endParaRPr>
          </a:p>
          <a:p>
            <a:pPr marL="801688" lvl="1" indent="-514350">
              <a:buFont typeface="+mj-lt"/>
              <a:buAutoNum type="alphaLcPeriod"/>
            </a:pPr>
            <a:r>
              <a:rPr lang="en-US" sz="3200" dirty="0" smtClean="0">
                <a:solidFill>
                  <a:srgbClr val="EBFFD2"/>
                </a:solidFill>
              </a:rPr>
              <a:t>It is used for prototype of applications creations</a:t>
            </a:r>
            <a:endParaRPr lang="en-US" sz="3200"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5" name="Oval 4"/>
          <p:cNvSpPr/>
          <p:nvPr/>
        </p:nvSpPr>
        <p:spPr>
          <a:xfrm>
            <a:off x="445911" y="250613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82361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609600"/>
            <a:ext cx="8686800" cy="6096000"/>
          </a:xfrm>
        </p:spPr>
        <p:txBody>
          <a:bodyPr/>
          <a:lstStyle/>
          <a:p>
            <a:pPr>
              <a:spcBef>
                <a:spcPts val="300"/>
              </a:spcBef>
              <a:spcAft>
                <a:spcPts val="300"/>
              </a:spcAft>
            </a:pPr>
            <a:r>
              <a:rPr lang="en-US" sz="2800" dirty="0" smtClean="0"/>
              <a:t>With UML  you can model software architectures</a:t>
            </a:r>
            <a:endParaRPr lang="bg-BG" sz="2800" dirty="0" smtClean="0"/>
          </a:p>
          <a:p>
            <a:pPr lvl="1">
              <a:spcBef>
                <a:spcPts val="300"/>
              </a:spcBef>
              <a:spcAft>
                <a:spcPts val="300"/>
              </a:spcAft>
            </a:pPr>
            <a:r>
              <a:rPr lang="en-US" sz="2600" dirty="0" smtClean="0"/>
              <a:t>It is used to create correct planning and development of software architecture</a:t>
            </a:r>
            <a:endParaRPr lang="bg-BG" sz="2600" dirty="0" smtClean="0"/>
          </a:p>
          <a:p>
            <a:pPr>
              <a:spcBef>
                <a:spcPts val="300"/>
              </a:spcBef>
              <a:spcAft>
                <a:spcPts val="300"/>
              </a:spcAft>
            </a:pPr>
            <a:r>
              <a:rPr lang="en-US" sz="2800" dirty="0" smtClean="0"/>
              <a:t>UML </a:t>
            </a:r>
            <a:r>
              <a:rPr lang="en-US" sz="2800" dirty="0" smtClean="0"/>
              <a:t>contains various types of diagrams, they all contain  one architecture</a:t>
            </a:r>
            <a:endParaRPr lang="bg-BG" sz="2800" dirty="0" smtClean="0"/>
          </a:p>
          <a:p>
            <a:pPr lvl="1">
              <a:spcBef>
                <a:spcPts val="300"/>
              </a:spcBef>
              <a:spcAft>
                <a:spcPts val="300"/>
              </a:spcAft>
            </a:pPr>
            <a:r>
              <a:rPr lang="en-US" sz="2600" dirty="0" smtClean="0"/>
              <a:t>Use case diagrams</a:t>
            </a:r>
            <a:r>
              <a:rPr lang="bg-BG" sz="2600" dirty="0" smtClean="0"/>
              <a:t> – </a:t>
            </a:r>
            <a:r>
              <a:rPr lang="en-US" sz="2600" dirty="0" smtClean="0"/>
              <a:t>show the work of the user</a:t>
            </a:r>
            <a:endParaRPr lang="bg-BG" sz="2600" dirty="0" smtClean="0"/>
          </a:p>
          <a:p>
            <a:pPr lvl="1">
              <a:spcBef>
                <a:spcPts val="300"/>
              </a:spcBef>
              <a:spcAft>
                <a:spcPts val="300"/>
              </a:spcAft>
            </a:pPr>
            <a:r>
              <a:rPr lang="en-US" sz="2600" dirty="0" smtClean="0"/>
              <a:t>Class diagrams</a:t>
            </a:r>
            <a:r>
              <a:rPr lang="bg-BG" sz="2600" dirty="0" smtClean="0"/>
              <a:t> – </a:t>
            </a:r>
            <a:r>
              <a:rPr lang="en-US" sz="2600" dirty="0" smtClean="0"/>
              <a:t>determine the classes hierarchy</a:t>
            </a:r>
            <a:endParaRPr lang="bg-BG" sz="2600" dirty="0" smtClean="0"/>
          </a:p>
          <a:p>
            <a:pPr>
              <a:spcBef>
                <a:spcPts val="300"/>
              </a:spcBef>
              <a:spcAft>
                <a:spcPts val="300"/>
              </a:spcAft>
            </a:pPr>
            <a:r>
              <a:rPr lang="en-US" sz="2800" dirty="0" smtClean="0"/>
              <a:t>Info</a:t>
            </a:r>
            <a:r>
              <a:rPr lang="bg-BG" sz="2800" dirty="0" smtClean="0"/>
              <a:t>:</a:t>
            </a:r>
            <a:endParaRPr lang="bg-BG" sz="2800" dirty="0" smtClean="0"/>
          </a:p>
          <a:p>
            <a:pPr lvl="1">
              <a:spcBef>
                <a:spcPts val="300"/>
              </a:spcBef>
              <a:spcAft>
                <a:spcPts val="300"/>
              </a:spcAft>
            </a:pPr>
            <a:r>
              <a:rPr lang="en-US" sz="2400" dirty="0">
                <a:hlinkClick r:id="rId2"/>
              </a:rPr>
              <a:t>http://</a:t>
            </a:r>
            <a:r>
              <a:rPr lang="en-US" sz="2400" dirty="0" smtClean="0">
                <a:hlinkClick r:id="rId2"/>
              </a:rPr>
              <a:t>bg.wikipedia.org/wiki/UML</a:t>
            </a:r>
            <a:endParaRPr lang="en-US" sz="2400" dirty="0" smtClean="0"/>
          </a:p>
          <a:p>
            <a:pPr lvl="1">
              <a:spcBef>
                <a:spcPts val="300"/>
              </a:spcBef>
              <a:spcAft>
                <a:spcPts val="300"/>
              </a:spcAft>
            </a:pPr>
            <a:r>
              <a:rPr lang="en-US" sz="2400" dirty="0">
                <a:hlinkClick r:id="rId3"/>
              </a:rPr>
              <a:t>http://en.wikipedia.org/wiki/Unified_Modeling_Language</a:t>
            </a:r>
            <a:endParaRPr lang="en-US"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Tree>
    <p:extLst>
      <p:ext uri="{BB962C8B-B14F-4D97-AF65-F5344CB8AC3E}">
        <p14:creationId xmlns="" xmlns:p14="http://schemas.microsoft.com/office/powerpoint/2010/main" val="27833954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pPr lvl="1" algn="ctr"/>
            <a:r>
              <a:rPr lang="en-US" sz="3200" dirty="0" smtClean="0"/>
              <a:t>Compressing and decompressing data</a:t>
            </a:r>
            <a:endParaRPr lang="en-US" sz="3200" dirty="0"/>
          </a:p>
        </p:txBody>
      </p:sp>
      <p:sp>
        <p:nvSpPr>
          <p:cNvPr id="32" name="Subtitle 2"/>
          <p:cNvSpPr>
            <a:spLocks noGrp="1"/>
          </p:cNvSpPr>
          <p:nvPr>
            <p:ph type="subTitle" idx="1"/>
          </p:nvPr>
        </p:nvSpPr>
        <p:spPr>
          <a:xfrm>
            <a:off x="609600" y="5603080"/>
            <a:ext cx="7924800" cy="569120"/>
          </a:xfrm>
        </p:spPr>
        <p:txBody>
          <a:bodyPr/>
          <a:lstStyle/>
          <a:p>
            <a:r>
              <a:rPr lang="en-US" dirty="0" smtClean="0"/>
              <a:t>Algorithms for compression, archiving software</a:t>
            </a:r>
            <a:endParaRPr lang="en-US" dirty="0"/>
          </a:p>
        </p:txBody>
      </p:sp>
      <p:pic>
        <p:nvPicPr>
          <p:cNvPr id="33" name="Picture 2" descr="http://www.di.ens.fr/~cherniav/images/data.jpg"/>
          <p:cNvPicPr>
            <a:picLocks noChangeAspect="1" noChangeArrowheads="1"/>
          </p:cNvPicPr>
          <p:nvPr/>
        </p:nvPicPr>
        <p:blipFill>
          <a:blip r:embed="rId2" cstate="print">
            <a:extLst>
              <a:ext uri="{BEBA8EAE-BF5A-486C-A8C5-ECC9F3942E4B}">
                <a14:imgProps xmlns="" xmlns:a14="http://schemas.microsoft.com/office/drawing/2010/main">
                  <a14:imgLayer r:embed="rId3">
                    <a14:imgEffect>
                      <a14:brightnessContrast bright="20000"/>
                    </a14:imgEffect>
                  </a14:imgLayer>
                </a14:imgProps>
              </a:ext>
              <a:ext uri="{28A0092B-C50C-407E-A947-70E740481C1C}">
                <a14:useLocalDpi xmlns=""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 xmlns:a14="http://schemas.microsoft.com/office/drawing/2010/main">
                  <a14:imgLayer r:embed="rId8">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8836653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We call archiving program (</a:t>
            </a:r>
            <a:r>
              <a:rPr lang="en-US" dirty="0" smtClean="0"/>
              <a:t>file </a:t>
            </a:r>
            <a:r>
              <a:rPr lang="en-US" dirty="0" smtClean="0"/>
              <a:t>archiver</a:t>
            </a:r>
            <a:r>
              <a:rPr lang="en-US" dirty="0" smtClean="0"/>
              <a:t>) a program that </a:t>
            </a:r>
            <a:r>
              <a:rPr lang="bg-BG" dirty="0" smtClean="0"/>
              <a:t>...</a:t>
            </a:r>
            <a:endParaRPr lang="en-US" dirty="0" smtClean="0"/>
          </a:p>
          <a:p>
            <a:pPr marL="801688" lvl="1" indent="-514350">
              <a:buFont typeface="+mj-lt"/>
              <a:buAutoNum type="alphaLcPeriod"/>
            </a:pPr>
            <a:r>
              <a:rPr lang="en-US" sz="3200" dirty="0" smtClean="0"/>
              <a:t>Splits files in several parts</a:t>
            </a:r>
            <a:endParaRPr lang="en-US" sz="3200" dirty="0" smtClean="0"/>
          </a:p>
          <a:p>
            <a:pPr marL="801688" lvl="1" indent="-514350">
              <a:buFont typeface="+mj-lt"/>
              <a:buAutoNum type="alphaLcPeriod"/>
            </a:pPr>
            <a:r>
              <a:rPr lang="en-US" sz="3200" dirty="0" smtClean="0"/>
              <a:t>Recording of data on magnetic tape</a:t>
            </a:r>
            <a:endParaRPr lang="en-US" sz="3200" dirty="0" smtClean="0"/>
          </a:p>
          <a:p>
            <a:pPr marL="801688" lvl="1" indent="-514350">
              <a:buFont typeface="+mj-lt"/>
              <a:buAutoNum type="alphaLcPeriod"/>
            </a:pPr>
            <a:r>
              <a:rPr lang="en-US" sz="3200" dirty="0" smtClean="0"/>
              <a:t>Keeps files </a:t>
            </a:r>
            <a:r>
              <a:rPr lang="en-US" sz="3200" dirty="0" smtClean="0"/>
              <a:t>in </a:t>
            </a:r>
            <a:r>
              <a:rPr lang="en-US" sz="3200" dirty="0" smtClean="0"/>
              <a:t>compact </a:t>
            </a:r>
            <a:r>
              <a:rPr lang="en-US" sz="3200" dirty="0" smtClean="0"/>
              <a:t>way </a:t>
            </a:r>
            <a:endParaRPr lang="en-US" sz="3200" dirty="0" smtClean="0"/>
          </a:p>
          <a:p>
            <a:pPr marL="801688" lvl="1" indent="-514350">
              <a:buFont typeface="+mj-lt"/>
              <a:buAutoNum type="alphaLcPeriod"/>
            </a:pPr>
            <a:r>
              <a:rPr lang="en-US" sz="3200" dirty="0" smtClean="0"/>
              <a:t>Digital signature</a:t>
            </a:r>
            <a:r>
              <a:rPr lang="en-US" sz="3200" dirty="0" smtClean="0"/>
              <a:t> program</a:t>
            </a:r>
            <a:endParaRPr lang="en-US" sz="3200" dirty="0">
              <a:solidFill>
                <a:srgbClr val="EBFFD2"/>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Oval 4"/>
          <p:cNvSpPr/>
          <p:nvPr/>
        </p:nvSpPr>
        <p:spPr>
          <a:xfrm>
            <a:off x="395536" y="335699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7098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1219200"/>
            <a:ext cx="8686800" cy="5410200"/>
          </a:xfrm>
        </p:spPr>
        <p:txBody>
          <a:bodyPr/>
          <a:lstStyle/>
          <a:p>
            <a:pPr>
              <a:spcBef>
                <a:spcPts val="100"/>
              </a:spcBef>
              <a:spcAft>
                <a:spcPts val="100"/>
              </a:spcAft>
            </a:pPr>
            <a:r>
              <a:rPr lang="en-US" sz="2800" dirty="0" smtClean="0"/>
              <a:t>For data compression is used specialized software called </a:t>
            </a:r>
            <a:r>
              <a:rPr lang="en-US" sz="2800" dirty="0" smtClean="0"/>
              <a:t>file </a:t>
            </a:r>
            <a:r>
              <a:rPr lang="en-US" sz="2800" dirty="0" smtClean="0"/>
              <a:t>archiver</a:t>
            </a:r>
            <a:r>
              <a:rPr lang="en-US" sz="2800" dirty="0" smtClean="0"/>
              <a:t>. It keeps the files in compact way</a:t>
            </a:r>
            <a:r>
              <a:rPr lang="bg-BG" sz="2800" dirty="0" smtClean="0"/>
              <a:t>.</a:t>
            </a:r>
            <a:endParaRPr lang="en-US" sz="2800" dirty="0" smtClean="0"/>
          </a:p>
          <a:p>
            <a:pPr>
              <a:spcBef>
                <a:spcPts val="100"/>
              </a:spcBef>
              <a:spcAft>
                <a:spcPts val="100"/>
              </a:spcAft>
            </a:pPr>
            <a:r>
              <a:rPr lang="en-US" sz="2800" dirty="0" smtClean="0"/>
              <a:t>Info:</a:t>
            </a:r>
          </a:p>
          <a:p>
            <a:pPr>
              <a:spcBef>
                <a:spcPts val="100"/>
              </a:spcBef>
              <a:spcAft>
                <a:spcPts val="100"/>
              </a:spcAft>
              <a:buNone/>
            </a:pPr>
            <a:r>
              <a:rPr lang="en-US" sz="2400" dirty="0" smtClean="0">
                <a:solidFill>
                  <a:srgbClr val="9ED000"/>
                </a:solidFill>
              </a:rPr>
              <a:t>http://en.wikipedia.org/wiki/File_archiver</a:t>
            </a:r>
            <a:endParaRPr lang="bg-BG" sz="2400" dirty="0" smtClean="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 xmlns:p14="http://schemas.microsoft.com/office/powerpoint/2010/main" val="2123795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pPr lvl="1" algn="ctr"/>
            <a:r>
              <a:rPr lang="en-US" sz="3200" dirty="0" smtClean="0"/>
              <a:t>Text processing software and file formats</a:t>
            </a:r>
            <a:endParaRPr lang="en-US" sz="3200" dirty="0"/>
          </a:p>
        </p:txBody>
      </p:sp>
      <p:sp>
        <p:nvSpPr>
          <p:cNvPr id="10" name="Subtitle 2"/>
          <p:cNvSpPr>
            <a:spLocks noGrp="1"/>
          </p:cNvSpPr>
          <p:nvPr>
            <p:ph type="subTitle" idx="1"/>
          </p:nvPr>
        </p:nvSpPr>
        <p:spPr>
          <a:xfrm>
            <a:off x="609600" y="2057399"/>
            <a:ext cx="7924800" cy="873920"/>
          </a:xfrm>
        </p:spPr>
        <p:txBody>
          <a:bodyPr/>
          <a:lstStyle/>
          <a:p>
            <a:r>
              <a:rPr lang="en-US" dirty="0" smtClean="0"/>
              <a:t>Working with text processing software, file formats, coding, text, tables, figures…</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39559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In which of the following file formats you cannot set characteristics of the text</a:t>
            </a:r>
            <a:r>
              <a:rPr lang="bg-BG" dirty="0" smtClean="0"/>
              <a:t>?</a:t>
            </a:r>
            <a:endParaRPr lang="bg-BG" dirty="0" smtClean="0"/>
          </a:p>
          <a:p>
            <a:pPr marL="871538" lvl="1" indent="-514350">
              <a:buFont typeface="+mj-lt"/>
              <a:buAutoNum type="alphaLcParenR"/>
            </a:pPr>
            <a:r>
              <a:rPr lang="en-US" dirty="0" smtClean="0"/>
              <a:t>rtf</a:t>
            </a:r>
          </a:p>
          <a:p>
            <a:pPr marL="871538" lvl="1" indent="-514350">
              <a:buFont typeface="+mj-lt"/>
              <a:buAutoNum type="alphaLcParenR"/>
            </a:pPr>
            <a:r>
              <a:rPr lang="en-US" dirty="0" smtClean="0"/>
              <a:t>txt</a:t>
            </a:r>
          </a:p>
          <a:p>
            <a:pPr marL="871538" lvl="1" indent="-514350">
              <a:buFont typeface="+mj-lt"/>
              <a:buAutoNum type="alphaLcParenR"/>
            </a:pPr>
            <a:r>
              <a:rPr lang="en-US" dirty="0" smtClean="0"/>
              <a:t>doc</a:t>
            </a:r>
          </a:p>
          <a:p>
            <a:pPr marL="871538" lvl="1" indent="-514350">
              <a:buFont typeface="+mj-lt"/>
              <a:buAutoNum type="alphaLcParenR"/>
            </a:pPr>
            <a:r>
              <a:rPr lang="en-US" dirty="0" err="1" smtClean="0"/>
              <a:t>pdf</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
        <p:nvSpPr>
          <p:cNvPr id="5" name="Oval 4"/>
          <p:cNvSpPr/>
          <p:nvPr/>
        </p:nvSpPr>
        <p:spPr>
          <a:xfrm>
            <a:off x="500034" y="271462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95484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Text file formats are</a:t>
            </a:r>
            <a:r>
              <a:rPr lang="bg-BG" dirty="0" smtClean="0"/>
              <a:t>: </a:t>
            </a:r>
            <a:r>
              <a:rPr lang="bg-BG" dirty="0" smtClean="0"/>
              <a:t>.</a:t>
            </a:r>
            <a:r>
              <a:rPr lang="en-US" dirty="0" smtClean="0"/>
              <a:t>txt, .doc, .</a:t>
            </a:r>
            <a:r>
              <a:rPr lang="en-US" dirty="0" err="1" smtClean="0"/>
              <a:t>docx</a:t>
            </a:r>
            <a:r>
              <a:rPr lang="en-US" dirty="0" smtClean="0"/>
              <a:t>, .dot, .rtf, .xml, .</a:t>
            </a:r>
            <a:r>
              <a:rPr lang="en-US" dirty="0" err="1" smtClean="0"/>
              <a:t>wps</a:t>
            </a:r>
            <a:r>
              <a:rPr lang="en-US" dirty="0" smtClean="0"/>
              <a:t>. </a:t>
            </a:r>
            <a:r>
              <a:rPr lang="en-US" dirty="0" smtClean="0"/>
              <a:t>To them we can also PDF and</a:t>
            </a:r>
            <a:r>
              <a:rPr lang="bg-BG" dirty="0" smtClean="0"/>
              <a:t> </a:t>
            </a:r>
            <a:r>
              <a:rPr lang="en-US" dirty="0" smtClean="0"/>
              <a:t>EPUB.</a:t>
            </a:r>
          </a:p>
          <a:p>
            <a:r>
              <a:rPr lang="en-US" dirty="0" smtClean="0"/>
              <a:t>TXT </a:t>
            </a:r>
            <a:r>
              <a:rPr lang="bg-BG" dirty="0" smtClean="0"/>
              <a:t> </a:t>
            </a:r>
            <a:r>
              <a:rPr lang="en-US" dirty="0" smtClean="0"/>
              <a:t>is a standard text format </a:t>
            </a:r>
            <a:r>
              <a:rPr lang="bg-BG" dirty="0" smtClean="0"/>
              <a:t>, </a:t>
            </a:r>
            <a:r>
              <a:rPr lang="en-US" dirty="0" smtClean="0"/>
              <a:t>that </a:t>
            </a:r>
          </a:p>
          <a:p>
            <a:pPr>
              <a:buNone/>
            </a:pPr>
            <a:r>
              <a:rPr lang="en-US" dirty="0" smtClean="0"/>
              <a:t> </a:t>
            </a:r>
            <a:r>
              <a:rPr lang="en-US" dirty="0" smtClean="0"/>
              <a:t>  </a:t>
            </a:r>
            <a:r>
              <a:rPr lang="en-US" dirty="0" smtClean="0"/>
              <a:t>only keeps text without formatting.</a:t>
            </a:r>
          </a:p>
          <a:p>
            <a:pPr>
              <a:buNone/>
            </a:pPr>
            <a:r>
              <a:rPr lang="en-US" dirty="0" smtClean="0"/>
              <a:t> </a:t>
            </a:r>
            <a:r>
              <a:rPr lang="en-US" dirty="0" smtClean="0"/>
              <a:t>  It can be recognized from all text processing programs.</a:t>
            </a:r>
          </a:p>
          <a:p>
            <a:r>
              <a:rPr lang="en-US" dirty="0" smtClean="0"/>
              <a:t>Info</a:t>
            </a:r>
            <a:r>
              <a:rPr lang="bg-BG" dirty="0" smtClean="0"/>
              <a:t>:</a:t>
            </a:r>
            <a:endParaRPr lang="en-US" dirty="0" smtClean="0"/>
          </a:p>
          <a:p>
            <a:pPr>
              <a:buNone/>
            </a:pPr>
            <a:r>
              <a:rPr lang="en-US" dirty="0" smtClean="0"/>
              <a:t>    </a:t>
            </a:r>
            <a:r>
              <a:rPr lang="en-US" sz="2400" dirty="0" smtClean="0">
                <a:solidFill>
                  <a:srgbClr val="9ED000"/>
                </a:solidFill>
              </a:rPr>
              <a:t>http</a:t>
            </a:r>
            <a:r>
              <a:rPr lang="en-US" sz="2400" dirty="0" smtClean="0">
                <a:solidFill>
                  <a:srgbClr val="9ED000"/>
                </a:solidFill>
              </a:rPr>
              <a:t>://en.wikipedia.org/wiki/Text_file</a:t>
            </a:r>
            <a:endParaRPr lang="en-US" sz="2400" dirty="0" smtClean="0">
              <a:solidFill>
                <a:srgbClr val="9ED000"/>
              </a:solidFill>
            </a:endParaRPr>
          </a:p>
          <a:p>
            <a:pPr>
              <a:buNone/>
            </a:pPr>
            <a:endParaRPr lang="en-US" dirty="0" smtClean="0"/>
          </a:p>
          <a:p>
            <a:pPr>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82946" name="Picture 2" descr="http://www.veryicon.com/icon/png/File%20Type/Black%20Pearl%20Files/Txt%20File.png"/>
          <p:cNvPicPr>
            <a:picLocks noChangeAspect="1" noChangeArrowheads="1"/>
          </p:cNvPicPr>
          <p:nvPr/>
        </p:nvPicPr>
        <p:blipFill>
          <a:blip r:embed="rId2" cstate="print"/>
          <a:srcRect/>
          <a:stretch>
            <a:fillRect/>
          </a:stretch>
        </p:blipFill>
        <p:spPr bwMode="auto">
          <a:xfrm>
            <a:off x="7286644" y="2071678"/>
            <a:ext cx="1571604" cy="1643074"/>
          </a:xfrm>
          <a:prstGeom prst="rect">
            <a:avLst/>
          </a:prstGeom>
          <a:noFill/>
        </p:spPr>
      </p:pic>
    </p:spTree>
    <p:extLst>
      <p:ext uri="{BB962C8B-B14F-4D97-AF65-F5344CB8AC3E}">
        <p14:creationId xmlns="" xmlns:p14="http://schemas.microsoft.com/office/powerpoint/2010/main" val="338938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pPr lvl="1" algn="ctr"/>
            <a:r>
              <a:rPr lang="en-US" sz="3200" dirty="0" smtClean="0"/>
              <a:t>Computer graphics</a:t>
            </a:r>
            <a:endParaRPr lang="en-US" sz="3200" dirty="0"/>
          </a:p>
        </p:txBody>
      </p:sp>
      <p:sp>
        <p:nvSpPr>
          <p:cNvPr id="16" name="Subtitle 2"/>
          <p:cNvSpPr>
            <a:spLocks noGrp="1"/>
          </p:cNvSpPr>
          <p:nvPr>
            <p:ph type="subTitle" idx="1"/>
          </p:nvPr>
        </p:nvSpPr>
        <p:spPr>
          <a:xfrm>
            <a:off x="592667" y="5450680"/>
            <a:ext cx="7924800" cy="873920"/>
          </a:xfrm>
        </p:spPr>
        <p:txBody>
          <a:bodyPr/>
          <a:lstStyle/>
          <a:p>
            <a:r>
              <a:rPr lang="en-US" dirty="0" smtClean="0"/>
              <a:t>Raster and vector graphics, graphic file formats, graphic editors</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 xmlns:a14="http://schemas.microsoft.com/office/drawing/2010/main">
                  <a14:imgLayer r:embed="rId5">
                    <a14:imgEffect>
                      <a14:sharpenSoften amount="50000"/>
                    </a14:imgEffect>
                  </a14:imgLayer>
                </a14:imgProps>
              </a:ext>
              <a:ext uri="{28A0092B-C50C-407E-A947-70E740481C1C}">
                <a14:useLocalDpi xmlns=""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694267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In th</a:t>
            </a:r>
            <a:r>
              <a:rPr lang="en-US" sz="2800" dirty="0" smtClean="0"/>
              <a:t>e graphic file </a:t>
            </a:r>
            <a:r>
              <a:rPr lang="en-US" sz="2800" dirty="0" smtClean="0"/>
              <a:t>DAL.GIF is kept image of </a:t>
            </a:r>
            <a:r>
              <a:rPr lang="en-US" sz="2800" dirty="0" smtClean="0"/>
              <a:t>a </a:t>
            </a:r>
            <a:r>
              <a:rPr lang="en-US" sz="2800" dirty="0" smtClean="0"/>
              <a:t>Dalmatian. How many colors maximum it can contain?</a:t>
            </a:r>
            <a:r>
              <a:rPr lang="bg-BG" sz="2800" dirty="0" smtClean="0"/>
              <a:t> </a:t>
            </a:r>
            <a:endParaRPr lang="en-US" sz="2800" dirty="0" smtClean="0"/>
          </a:p>
          <a:p>
            <a:pPr marL="871538" lvl="1" indent="-514350">
              <a:buFont typeface="+mj-lt"/>
              <a:buAutoNum type="alphaLcParenR"/>
            </a:pPr>
            <a:r>
              <a:rPr lang="bg-BG" sz="2800" dirty="0" smtClean="0"/>
              <a:t>2</a:t>
            </a:r>
            <a:r>
              <a:rPr lang="en-US" sz="2800" dirty="0" smtClean="0"/>
              <a:t> </a:t>
            </a:r>
          </a:p>
          <a:p>
            <a:pPr marL="871538" lvl="1" indent="-514350">
              <a:buFont typeface="+mj-lt"/>
              <a:buAutoNum type="alphaLcParenR"/>
            </a:pPr>
            <a:r>
              <a:rPr lang="bg-BG" sz="2800" dirty="0" smtClean="0"/>
              <a:t>65 536</a:t>
            </a:r>
            <a:endParaRPr lang="bg-BG" sz="2800" dirty="0"/>
          </a:p>
          <a:p>
            <a:pPr marL="871538" lvl="1" indent="-514350">
              <a:buFont typeface="+mj-lt"/>
              <a:buAutoNum type="alphaLcParenR"/>
            </a:pPr>
            <a:r>
              <a:rPr lang="bg-BG" sz="2800" dirty="0" smtClean="0"/>
              <a:t>256</a:t>
            </a:r>
            <a:endParaRPr lang="en-US" sz="2800" dirty="0" smtClean="0"/>
          </a:p>
          <a:p>
            <a:pPr marL="871538" lvl="1" indent="-514350">
              <a:buFont typeface="+mj-lt"/>
              <a:buAutoNum type="alphaLcParenR"/>
            </a:pPr>
            <a:r>
              <a:rPr lang="bg-BG" sz="2800" dirty="0" smtClean="0"/>
              <a:t>8</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5" name="Oval 4"/>
          <p:cNvSpPr/>
          <p:nvPr/>
        </p:nvSpPr>
        <p:spPr>
          <a:xfrm>
            <a:off x="500034" y="364331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6802" name="Picture 2" descr="http://petbits.tripod.com/sitebuildercontent/sitebuilderpictures/dalmationpup.gif"/>
          <p:cNvPicPr>
            <a:picLocks noChangeAspect="1" noChangeArrowheads="1"/>
          </p:cNvPicPr>
          <p:nvPr/>
        </p:nvPicPr>
        <p:blipFill>
          <a:blip r:embed="rId2" cstate="print"/>
          <a:srcRect/>
          <a:stretch>
            <a:fillRect/>
          </a:stretch>
        </p:blipFill>
        <p:spPr bwMode="auto">
          <a:xfrm>
            <a:off x="5786446" y="2000240"/>
            <a:ext cx="2057400" cy="2333626"/>
          </a:xfrm>
          <a:prstGeom prst="rect">
            <a:avLst/>
          </a:prstGeom>
          <a:noFill/>
        </p:spPr>
      </p:pic>
      <p:pic>
        <p:nvPicPr>
          <p:cNvPr id="76804" name="Picture 4" descr="http://www.kaldata.com/img/image-14A4_4FDE100A.jpg"/>
          <p:cNvPicPr>
            <a:picLocks noChangeAspect="1" noChangeArrowheads="1"/>
          </p:cNvPicPr>
          <p:nvPr/>
        </p:nvPicPr>
        <p:blipFill>
          <a:blip r:embed="rId3" cstate="print"/>
          <a:srcRect/>
          <a:stretch>
            <a:fillRect/>
          </a:stretch>
        </p:blipFill>
        <p:spPr bwMode="auto">
          <a:xfrm>
            <a:off x="6215074" y="4429132"/>
            <a:ext cx="1785974" cy="1714536"/>
          </a:xfrm>
          <a:prstGeom prst="rect">
            <a:avLst/>
          </a:prstGeom>
          <a:noFill/>
        </p:spPr>
      </p:pic>
    </p:spTree>
    <p:extLst>
      <p:ext uri="{BB962C8B-B14F-4D97-AF65-F5344CB8AC3E}">
        <p14:creationId xmlns="" xmlns:p14="http://schemas.microsoft.com/office/powerpoint/2010/main" val="13755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Which of the following is energy dependent memory</a:t>
            </a:r>
            <a:r>
              <a:rPr lang="bg-BG" dirty="0" smtClean="0"/>
              <a:t>?</a:t>
            </a:r>
            <a:endParaRPr lang="bg-BG" dirty="0"/>
          </a:p>
          <a:p>
            <a:pPr marL="871538" lvl="1" indent="-514350">
              <a:buFont typeface="+mj-lt"/>
              <a:buAutoNum type="alphaLcParenR"/>
            </a:pPr>
            <a:r>
              <a:rPr lang="en-US" dirty="0" smtClean="0"/>
              <a:t>ROM</a:t>
            </a:r>
            <a:endParaRPr lang="bg-BG" dirty="0" smtClean="0"/>
          </a:p>
          <a:p>
            <a:pPr marL="871538" lvl="1" indent="-514350">
              <a:buFont typeface="+mj-lt"/>
              <a:buAutoNum type="alphaLcParenR"/>
            </a:pPr>
            <a:r>
              <a:rPr lang="en-US" dirty="0" smtClean="0"/>
              <a:t>RAM</a:t>
            </a:r>
            <a:endParaRPr lang="bg-BG" dirty="0"/>
          </a:p>
          <a:p>
            <a:pPr marL="871538" lvl="1" indent="-514350">
              <a:buFont typeface="+mj-lt"/>
              <a:buAutoNum type="alphaLcParenR"/>
            </a:pPr>
            <a:r>
              <a:rPr lang="en-US" dirty="0" smtClean="0"/>
              <a:t>HDD</a:t>
            </a:r>
            <a:endParaRPr lang="bg-BG" dirty="0" smtClean="0"/>
          </a:p>
          <a:p>
            <a:pPr marL="871538" lvl="1" indent="-514350">
              <a:buFont typeface="+mj-lt"/>
              <a:buAutoNum type="alphaLcParenR"/>
            </a:pPr>
            <a:r>
              <a:rPr lang="en-US" dirty="0" smtClean="0"/>
              <a:t>CD</a:t>
            </a:r>
            <a:endParaRPr lang="bg-BG" dirty="0" smtClean="0"/>
          </a:p>
          <a:p>
            <a:pPr marL="871538" lvl="1" indent="-514350">
              <a:buFont typeface="+mj-lt"/>
              <a:buAutoNum type="alphaLcParenR"/>
            </a:pPr>
            <a:r>
              <a:rPr lang="en-US" dirty="0" smtClean="0"/>
              <a:t>Flash memory</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5334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10120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The Graphics Interchange Format (better known by its acronym </a:t>
            </a:r>
            <a:r>
              <a:rPr lang="en-US" sz="2800" dirty="0" smtClean="0"/>
              <a:t>GIF is a bitmap </a:t>
            </a:r>
            <a:r>
              <a:rPr lang="en-US" sz="2800" dirty="0" smtClean="0"/>
              <a:t>image format. The format supports up to 8 bits per pixel for each image, allowing a single image to reference its own palette of up to 256 different colors chosen from the 24-bit RGB color space. </a:t>
            </a:r>
            <a:endParaRPr lang="en-US" sz="2800" dirty="0" smtClean="0"/>
          </a:p>
          <a:p>
            <a:r>
              <a:rPr lang="en-US" dirty="0" smtClean="0"/>
              <a:t>Info</a:t>
            </a:r>
            <a:r>
              <a:rPr lang="bg-BG" dirty="0" smtClean="0"/>
              <a:t>:</a:t>
            </a:r>
            <a:endParaRPr lang="en-US" dirty="0" smtClean="0"/>
          </a:p>
          <a:p>
            <a:pPr lvl="1"/>
            <a:r>
              <a:rPr lang="en-US" sz="2800" dirty="0" smtClean="0">
                <a:hlinkClick r:id="rId2"/>
              </a:rPr>
              <a:t>http://bg.wikipedia.org/wiki/GIF</a:t>
            </a:r>
            <a:endParaRPr lang="en-US" sz="2800" dirty="0" smtClean="0"/>
          </a:p>
          <a:p>
            <a:pPr lvl="1"/>
            <a:r>
              <a:rPr lang="en-US" sz="2800" dirty="0" smtClean="0">
                <a:hlinkClick r:id="rId3"/>
              </a:rPr>
              <a:t>http://en.wikipedia.org/wiki/Graphics_Interchange_Format</a:t>
            </a:r>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pic>
        <p:nvPicPr>
          <p:cNvPr id="5" name="Picture 4" descr="http://www.kaldata.com/img/image-14A4_4FDE100A.jpg"/>
          <p:cNvPicPr>
            <a:picLocks noChangeAspect="1" noChangeArrowheads="1"/>
          </p:cNvPicPr>
          <p:nvPr/>
        </p:nvPicPr>
        <p:blipFill>
          <a:blip r:embed="rId4" cstate="print"/>
          <a:srcRect/>
          <a:stretch>
            <a:fillRect/>
          </a:stretch>
        </p:blipFill>
        <p:spPr bwMode="auto">
          <a:xfrm>
            <a:off x="6715140" y="4714884"/>
            <a:ext cx="1571636" cy="1143008"/>
          </a:xfrm>
          <a:prstGeom prst="rect">
            <a:avLst/>
          </a:prstGeom>
          <a:noFill/>
        </p:spPr>
      </p:pic>
    </p:spTree>
    <p:extLst>
      <p:ext uri="{BB962C8B-B14F-4D97-AF65-F5344CB8AC3E}">
        <p14:creationId xmlns="" xmlns:p14="http://schemas.microsoft.com/office/powerpoint/2010/main" val="23447629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pPr lvl="1" algn="ctr"/>
            <a:r>
              <a:rPr lang="en-US" sz="3200" dirty="0" smtClean="0"/>
              <a:t>Databases</a:t>
            </a:r>
            <a:endParaRPr lang="en-US" sz="3200" dirty="0"/>
          </a:p>
        </p:txBody>
      </p:sp>
      <p:sp>
        <p:nvSpPr>
          <p:cNvPr id="15" name="Subtitle 2"/>
          <p:cNvSpPr>
            <a:spLocks noGrp="1"/>
          </p:cNvSpPr>
          <p:nvPr>
            <p:ph type="subTitle" idx="1"/>
          </p:nvPr>
        </p:nvSpPr>
        <p:spPr>
          <a:xfrm>
            <a:off x="609600" y="5679280"/>
            <a:ext cx="7924800" cy="569120"/>
          </a:xfrm>
        </p:spPr>
        <p:txBody>
          <a:bodyPr/>
          <a:lstStyle/>
          <a:p>
            <a:r>
              <a:rPr lang="en-US" dirty="0" smtClean="0"/>
              <a:t>Database models, tables, relations, 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 xmlns:p14="http://schemas.microsoft.com/office/powerpoint/2010/main" val="4130938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7915300" cy="5638800"/>
          </a:xfrm>
        </p:spPr>
        <p:txBody>
          <a:bodyPr/>
          <a:lstStyle/>
          <a:p>
            <a:r>
              <a:rPr lang="en-US" dirty="0" smtClean="0"/>
              <a:t>Primary </a:t>
            </a:r>
            <a:r>
              <a:rPr lang="en-US" dirty="0" smtClean="0"/>
              <a:t>key</a:t>
            </a:r>
            <a:r>
              <a:rPr lang="en-US" dirty="0" smtClean="0"/>
              <a:t> in database table is called</a:t>
            </a:r>
            <a:r>
              <a:rPr lang="bg-BG" dirty="0" smtClean="0"/>
              <a:t>:</a:t>
            </a:r>
            <a:endParaRPr lang="bg-BG" dirty="0" smtClean="0"/>
          </a:p>
          <a:p>
            <a:pPr marL="871538" lvl="1" indent="-514350">
              <a:buFont typeface="+mj-lt"/>
              <a:buAutoNum type="alphaLcParenR"/>
            </a:pPr>
            <a:r>
              <a:rPr lang="en-US" dirty="0" smtClean="0"/>
              <a:t>Field that is connected with field from another table</a:t>
            </a:r>
            <a:endParaRPr lang="bg-BG" dirty="0" smtClean="0"/>
          </a:p>
          <a:p>
            <a:pPr marL="871538" lvl="1" indent="-514350">
              <a:buFont typeface="+mj-lt"/>
              <a:buAutoNum type="alphaLcParenR"/>
            </a:pPr>
            <a:r>
              <a:rPr lang="en-US" dirty="0" smtClean="0"/>
              <a:t>Last field of every record</a:t>
            </a:r>
            <a:endParaRPr lang="bg-BG" dirty="0" smtClean="0"/>
          </a:p>
          <a:p>
            <a:pPr marL="871538" lvl="1" indent="-514350">
              <a:buFont typeface="+mj-lt"/>
              <a:buAutoNum type="alphaLcParenR"/>
            </a:pPr>
            <a:r>
              <a:rPr lang="en-US" dirty="0" smtClean="0"/>
              <a:t>Field with unique value, that identifies the record </a:t>
            </a:r>
            <a:r>
              <a:rPr lang="en-US" dirty="0" smtClean="0"/>
              <a:t>uniquely</a:t>
            </a:r>
            <a:endParaRPr lang="bg-BG" dirty="0" smtClean="0"/>
          </a:p>
          <a:p>
            <a:pPr marL="871538" lvl="1" indent="-514350">
              <a:buFont typeface="+mj-lt"/>
              <a:buAutoNum type="alphaLcParenR"/>
            </a:pPr>
            <a:r>
              <a:rPr lang="en-US" dirty="0" smtClean="0"/>
              <a:t>Identifying number of the record</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32</a:t>
            </a:fld>
            <a:endParaRPr lang="en-US" dirty="0"/>
          </a:p>
        </p:txBody>
      </p:sp>
      <p:sp>
        <p:nvSpPr>
          <p:cNvPr id="5" name="Oval 4"/>
          <p:cNvSpPr/>
          <p:nvPr/>
        </p:nvSpPr>
        <p:spPr>
          <a:xfrm>
            <a:off x="500034" y="335756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1026" name="Picture 2" descr="https://encrypted-tbn3.gstatic.com/images?q=tbn:ANd9GcTpSL0ppUcdAR8eiidg_0uOGazyWbQsjTJW4q-aMsv7TcjCtVOm"/>
          <p:cNvPicPr>
            <a:picLocks noChangeAspect="1" noChangeArrowheads="1"/>
          </p:cNvPicPr>
          <p:nvPr/>
        </p:nvPicPr>
        <p:blipFill>
          <a:blip r:embed="rId2" cstate="print"/>
          <a:srcRect/>
          <a:stretch>
            <a:fillRect/>
          </a:stretch>
        </p:blipFill>
        <p:spPr bwMode="auto">
          <a:xfrm>
            <a:off x="7429520" y="2214554"/>
            <a:ext cx="1500198" cy="2214578"/>
          </a:xfrm>
          <a:prstGeom prst="rect">
            <a:avLst/>
          </a:prstGeom>
          <a:noFill/>
        </p:spPr>
      </p:pic>
    </p:spTree>
    <p:extLst>
      <p:ext uri="{BB962C8B-B14F-4D97-AF65-F5344CB8AC3E}">
        <p14:creationId xmlns="" xmlns:p14="http://schemas.microsoft.com/office/powerpoint/2010/main" val="401643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sz="2000" dirty="0" smtClean="0"/>
              <a:t> </a:t>
            </a:r>
            <a:r>
              <a:rPr lang="en-US" dirty="0" smtClean="0"/>
              <a:t>Field with unique value, that identifies the record </a:t>
            </a:r>
            <a:r>
              <a:rPr lang="en-US" dirty="0" smtClean="0"/>
              <a:t>uniquely is called key field</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Info</a:t>
            </a:r>
            <a:r>
              <a:rPr lang="bg-BG" dirty="0" smtClean="0"/>
              <a:t>:</a:t>
            </a:r>
            <a:endParaRPr lang="en-US" dirty="0" smtClean="0"/>
          </a:p>
          <a:p>
            <a:pPr lvl="1"/>
            <a:r>
              <a:rPr lang="en-US" sz="2000" dirty="0" smtClean="0">
                <a:solidFill>
                  <a:srgbClr val="9ED000"/>
                </a:solidFill>
                <a:hlinkClick r:id="rId2"/>
              </a:rPr>
              <a:t>http://bg.wikipedia.org/wiki/%D0%A0%D0%B5%D0%BB%D0%B0%D1%86%D0%B8%D0%BE%D0%BD%D0%BD%D0%B0_%D0%B1%D0%B0%D0%B7%D0%B0_%D0%B4%D0%B0%D0%BD%D0%BD%D0%B8</a:t>
            </a:r>
            <a:endParaRPr lang="bg-BG" sz="2000" dirty="0" smtClean="0">
              <a:solidFill>
                <a:srgbClr val="9ED000"/>
              </a:solidFill>
            </a:endParaRPr>
          </a:p>
          <a:p>
            <a:pPr lvl="1"/>
            <a:r>
              <a:rPr lang="en-US" sz="2000" dirty="0" smtClean="0">
                <a:solidFill>
                  <a:srgbClr val="9ED000"/>
                </a:solidFill>
                <a:hlinkClick r:id="rId3"/>
              </a:rPr>
              <a:t>http://</a:t>
            </a:r>
            <a:r>
              <a:rPr lang="en-US" sz="2000" dirty="0" smtClean="0">
                <a:solidFill>
                  <a:srgbClr val="9ED000"/>
                </a:solidFill>
                <a:hlinkClick r:id="rId3"/>
              </a:rPr>
              <a:t>office.microsoft.com/bg-bg/access-help/HA010341584.aspx</a:t>
            </a:r>
            <a:r>
              <a:rPr lang="en-US" sz="2000" dirty="0" smtClean="0">
                <a:hlinkClick r:id="rId3"/>
              </a:rPr>
              <a:t>abase_management_systems</a:t>
            </a:r>
            <a:endParaRPr lang="en-US" sz="2000" dirty="0" smtClean="0"/>
          </a:p>
          <a:p>
            <a:pPr lvl="1"/>
            <a:r>
              <a:rPr lang="en-US" sz="2000" dirty="0" smtClean="0">
                <a:solidFill>
                  <a:srgbClr val="9ED000"/>
                </a:solidFill>
              </a:rPr>
              <a:t>http://en.wikipedia.org/wiki/Relational_database</a:t>
            </a:r>
            <a:endParaRPr lang="bg-BG" sz="2000" dirty="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Tree>
    <p:extLst>
      <p:ext uri="{BB962C8B-B14F-4D97-AF65-F5344CB8AC3E}">
        <p14:creationId xmlns="" xmlns:p14="http://schemas.microsoft.com/office/powerpoint/2010/main" val="2524066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pPr lvl="1" algn="ctr"/>
            <a:r>
              <a:rPr lang="en-US" sz="3200" dirty="0" smtClean="0"/>
              <a:t>Information systems</a:t>
            </a:r>
            <a:endParaRPr lang="en-US" sz="3200"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software architectures</a:t>
            </a:r>
            <a:endParaRPr lang="en-US" dirty="0"/>
          </a:p>
        </p:txBody>
      </p:sp>
      <p:pic>
        <p:nvPicPr>
          <p:cNvPr id="12" name="Picture 2" descr="http://www.tepco.co.jp/en/corpinfo/consultant/images/c31-01.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 xmlns:p14="http://schemas.microsoft.com/office/powerpoint/2010/main" val="33081313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Which of the following is not used in three-tier </a:t>
            </a:r>
            <a:r>
              <a:rPr lang="en-US" dirty="0" smtClean="0"/>
              <a:t>architecture</a:t>
            </a:r>
            <a:r>
              <a:rPr lang="bg-BG" dirty="0" smtClean="0"/>
              <a:t>?</a:t>
            </a:r>
          </a:p>
          <a:p>
            <a:pPr marL="871538" lvl="1" indent="-514350">
              <a:buFont typeface="+mj-lt"/>
              <a:buAutoNum type="alphaLcParenR"/>
            </a:pPr>
            <a:r>
              <a:rPr lang="en-US" dirty="0" smtClean="0"/>
              <a:t>Entity </a:t>
            </a:r>
            <a:r>
              <a:rPr lang="en-US" dirty="0" smtClean="0"/>
              <a:t>Framework</a:t>
            </a:r>
          </a:p>
          <a:p>
            <a:pPr marL="871538" lvl="1" indent="-514350">
              <a:buFont typeface="+mj-lt"/>
              <a:buAutoNum type="alphaLcParenR"/>
            </a:pPr>
            <a:r>
              <a:rPr lang="en-US" dirty="0" smtClean="0"/>
              <a:t>LINQ to SQL</a:t>
            </a:r>
            <a:endParaRPr lang="bg-BG" dirty="0" smtClean="0"/>
          </a:p>
          <a:p>
            <a:pPr marL="871538" lvl="1" indent="-514350">
              <a:buFont typeface="+mj-lt"/>
              <a:buAutoNum type="alphaLcParenR"/>
            </a:pPr>
            <a:r>
              <a:rPr lang="en-US" dirty="0" smtClean="0"/>
              <a:t>LINQ to Entities</a:t>
            </a:r>
          </a:p>
          <a:p>
            <a:pPr marL="871538" lvl="1" indent="-514350">
              <a:buFont typeface="+mj-lt"/>
              <a:buAutoNum type="alphaLcParenR"/>
            </a:pPr>
            <a:r>
              <a:rPr lang="en-US" dirty="0" smtClean="0"/>
              <a:t>ADO.NET</a:t>
            </a:r>
            <a:endParaRPr lang="bg-BG" dirty="0" smtClean="0"/>
          </a:p>
          <a:p>
            <a:pPr marL="871538" lvl="1" indent="-514350">
              <a:buFont typeface="+mj-lt"/>
              <a:buAutoNum type="alphaLcParenR"/>
            </a:pPr>
            <a:r>
              <a:rPr lang="en-US" dirty="0" smtClean="0"/>
              <a:t>Nhibernate</a:t>
            </a:r>
            <a:endParaRPr lang="bg-BG" dirty="0" smtClean="0"/>
          </a:p>
          <a:p>
            <a:pPr marL="871538" lvl="1" indent="-514350">
              <a:buFont typeface="+mj-lt"/>
              <a:buAutoNum type="alphaLcParenR"/>
            </a:pPr>
            <a:r>
              <a:rPr lang="en-US" dirty="0" smtClean="0"/>
              <a:t>Data Mining</a:t>
            </a:r>
          </a:p>
          <a:p>
            <a:pPr marL="871538" lvl="1" indent="-514350">
              <a:buFont typeface="+mj-lt"/>
              <a:buAutoNum type="alphaLcParenR"/>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sp>
        <p:nvSpPr>
          <p:cNvPr id="5" name="Oval 4"/>
          <p:cNvSpPr/>
          <p:nvPr/>
        </p:nvSpPr>
        <p:spPr>
          <a:xfrm>
            <a:off x="506016" y="5229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8892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0" y="762000"/>
            <a:ext cx="9144000" cy="5791200"/>
          </a:xfrm>
        </p:spPr>
        <p:txBody>
          <a:bodyPr/>
          <a:lstStyle/>
          <a:p>
            <a:r>
              <a:rPr lang="en-US" sz="2800" dirty="0" smtClean="0"/>
              <a:t>Entity Fram</a:t>
            </a:r>
            <a:r>
              <a:rPr lang="en-US" sz="2800" dirty="0"/>
              <a:t>e</a:t>
            </a:r>
            <a:r>
              <a:rPr lang="en-US" sz="2800" dirty="0" smtClean="0"/>
              <a:t>work </a:t>
            </a:r>
            <a:r>
              <a:rPr lang="en-US" sz="2800" dirty="0" smtClean="0"/>
              <a:t>and</a:t>
            </a:r>
            <a:r>
              <a:rPr lang="bg-BG" sz="2800" dirty="0" smtClean="0"/>
              <a:t> </a:t>
            </a:r>
            <a:r>
              <a:rPr lang="en-US" sz="2800" dirty="0" err="1" smtClean="0"/>
              <a:t>Nhibernate</a:t>
            </a:r>
            <a:r>
              <a:rPr lang="en-US" sz="2800" dirty="0" smtClean="0"/>
              <a:t> </a:t>
            </a:r>
            <a:r>
              <a:rPr lang="en-US" sz="2800" dirty="0" smtClean="0"/>
              <a:t>are</a:t>
            </a:r>
            <a:r>
              <a:rPr lang="bg-BG" sz="2800" dirty="0" smtClean="0"/>
              <a:t> </a:t>
            </a:r>
            <a:r>
              <a:rPr lang="en-US" sz="2800" dirty="0" smtClean="0"/>
              <a:t>ORM </a:t>
            </a:r>
            <a:r>
              <a:rPr lang="en-US" sz="2800" dirty="0" smtClean="0"/>
              <a:t>technologies and are main parts of the data base layer</a:t>
            </a:r>
            <a:r>
              <a:rPr lang="bg-BG" sz="2800" dirty="0" smtClean="0"/>
              <a:t>.</a:t>
            </a:r>
            <a:endParaRPr lang="bg-BG" sz="2800" dirty="0" smtClean="0"/>
          </a:p>
          <a:p>
            <a:r>
              <a:rPr lang="en-US" sz="2800" dirty="0" smtClean="0"/>
              <a:t>LINQ to SQL </a:t>
            </a:r>
            <a:r>
              <a:rPr lang="en-US" sz="2800" dirty="0" smtClean="0"/>
              <a:t>and </a:t>
            </a:r>
            <a:r>
              <a:rPr lang="en-US" sz="2800" dirty="0" smtClean="0"/>
              <a:t>LINQ</a:t>
            </a:r>
            <a:r>
              <a:rPr lang="bg-BG" sz="2800" dirty="0" smtClean="0"/>
              <a:t> </a:t>
            </a:r>
            <a:r>
              <a:rPr lang="en-US" sz="2800" dirty="0" smtClean="0"/>
              <a:t>to Entities </a:t>
            </a:r>
            <a:r>
              <a:rPr lang="en-US" sz="2800" dirty="0" smtClean="0"/>
              <a:t> are technologies that transform relational databases in programming objects that are easy for developers to manipulate without using SQL directly</a:t>
            </a:r>
            <a:endParaRPr lang="en-US" sz="2800" dirty="0" smtClean="0"/>
          </a:p>
          <a:p>
            <a:r>
              <a:rPr lang="en-US" sz="2800" dirty="0" smtClean="0"/>
              <a:t>ADO.NET</a:t>
            </a:r>
            <a:r>
              <a:rPr lang="bg-BG" sz="2800" dirty="0" smtClean="0"/>
              <a:t> </a:t>
            </a:r>
            <a:r>
              <a:rPr lang="en-US" sz="2800" dirty="0" smtClean="0"/>
              <a:t>is Microsoft technology, that allows access to relational and  XML  data</a:t>
            </a:r>
            <a:r>
              <a:rPr lang="bg-BG" sz="2800" dirty="0" smtClean="0"/>
              <a:t>.</a:t>
            </a:r>
            <a:endParaRPr lang="bg-BG" sz="2800" dirty="0" smtClean="0"/>
          </a:p>
          <a:p>
            <a:r>
              <a:rPr lang="en-US" sz="2800" dirty="0" smtClean="0"/>
              <a:t>Data </a:t>
            </a:r>
            <a:r>
              <a:rPr lang="en-US" sz="2800" dirty="0" smtClean="0"/>
              <a:t>Mining </a:t>
            </a:r>
            <a:r>
              <a:rPr lang="en-US" sz="2800" dirty="0" smtClean="0"/>
              <a:t>is </a:t>
            </a:r>
            <a:r>
              <a:rPr lang="en-US" sz="2800" dirty="0" smtClean="0"/>
              <a:t>the computational process of discovering </a:t>
            </a:r>
            <a:r>
              <a:rPr lang="en-US" sz="2800" dirty="0" smtClean="0"/>
              <a:t>patterns in large data sets</a:t>
            </a:r>
            <a:r>
              <a:rPr lang="bg-BG" sz="2800" dirty="0" smtClean="0"/>
              <a:t>.</a:t>
            </a:r>
            <a:endParaRPr lang="bg-BG" sz="2800" dirty="0" smtClean="0"/>
          </a:p>
          <a:p>
            <a:pPr marL="282575" lvl="2" indent="-282575">
              <a:buClr>
                <a:schemeClr val="accent5">
                  <a:lumMod val="40000"/>
                  <a:lumOff val="60000"/>
                </a:schemeClr>
              </a:buClr>
              <a:buSzPct val="70000"/>
              <a:buFont typeface="Wingdings 2" pitchFamily="18" charset="2"/>
              <a:buChar char=""/>
              <a:tabLst>
                <a:tab pos="282575" algn="l"/>
              </a:tabLst>
            </a:pPr>
            <a:r>
              <a:rPr lang="en-US" sz="2400" dirty="0">
                <a:hlinkClick r:id="rId2"/>
              </a:rPr>
              <a:t>http://en.wikipedia.org/wiki/Data_mining</a:t>
            </a:r>
            <a:endParaRPr lang="bg-BG"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Tree>
    <p:extLst>
      <p:ext uri="{BB962C8B-B14F-4D97-AF65-F5344CB8AC3E}">
        <p14:creationId xmlns="" xmlns:p14="http://schemas.microsoft.com/office/powerpoint/2010/main" val="17906145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1066800"/>
            <a:ext cx="8686800" cy="5715000"/>
          </a:xfrm>
        </p:spPr>
        <p:txBody>
          <a:bodyPr/>
          <a:lstStyle/>
          <a:p>
            <a:pPr>
              <a:spcBef>
                <a:spcPts val="0"/>
              </a:spcBef>
            </a:pPr>
            <a:r>
              <a:rPr lang="ru-RU" sz="2400" dirty="0"/>
              <a:t>MRP - Планиране на материалните ресурси, линейно (през 70-те години)</a:t>
            </a:r>
          </a:p>
          <a:p>
            <a:pPr>
              <a:spcBef>
                <a:spcPts val="0"/>
              </a:spcBef>
            </a:pPr>
            <a:r>
              <a:rPr lang="ru-RU" sz="2400" dirty="0"/>
              <a:t>MRP 2 - Планиране на ресурсите на производството, затворен цикъл (80-те)</a:t>
            </a:r>
          </a:p>
          <a:p>
            <a:pPr>
              <a:spcBef>
                <a:spcPts val="0"/>
              </a:spcBef>
            </a:pPr>
            <a:r>
              <a:rPr lang="ru-RU" sz="2400" dirty="0"/>
              <a:t>ERP - Планиране на ресурсите на предприятието, интегриран затворен цикъл. (90-те)</a:t>
            </a:r>
          </a:p>
          <a:p>
            <a:pPr>
              <a:spcBef>
                <a:spcPts val="0"/>
              </a:spcBef>
            </a:pPr>
            <a:r>
              <a:rPr lang="ru-RU" sz="2400" dirty="0"/>
              <a:t>Към средата на 1990-те ERP ситемите вече обхващат всички ключови функции в една организация. </a:t>
            </a:r>
            <a:endParaRPr lang="en-US" sz="2400" dirty="0" smtClean="0"/>
          </a:p>
          <a:p>
            <a:pPr>
              <a:spcBef>
                <a:spcPts val="0"/>
              </a:spcBef>
            </a:pPr>
            <a:r>
              <a:rPr lang="ru-RU" sz="2400" dirty="0" smtClean="0"/>
              <a:t>B2B </a:t>
            </a:r>
            <a:r>
              <a:rPr lang="ru-RU" sz="2400" dirty="0"/>
              <a:t>(business to business) - Планиране на ресурсите на клиент - доставчик, интегриран цикъл за планиране на свързаните субекти ( 21 -век)</a:t>
            </a:r>
          </a:p>
          <a:p>
            <a:pPr>
              <a:spcBef>
                <a:spcPts val="0"/>
              </a:spcBef>
            </a:pPr>
            <a:r>
              <a:rPr lang="bg-BG" sz="2400" dirty="0" smtClean="0"/>
              <a:t>Информация:</a:t>
            </a:r>
          </a:p>
          <a:p>
            <a:pPr lvl="1">
              <a:spcBef>
                <a:spcPts val="0"/>
              </a:spcBef>
            </a:pPr>
            <a:r>
              <a:rPr lang="en-US" sz="1800" dirty="0">
                <a:hlinkClick r:id="rId2"/>
              </a:rPr>
              <a:t>http://</a:t>
            </a:r>
            <a:r>
              <a:rPr lang="en-US" sz="1800" dirty="0" smtClean="0">
                <a:hlinkClick r:id="rId2"/>
              </a:rPr>
              <a:t>en.wikipedia.org/wiki/Enterprise_resource_planning</a:t>
            </a:r>
            <a:endParaRPr lang="en-US" sz="1800" dirty="0" smtClean="0"/>
          </a:p>
          <a:p>
            <a:pPr lvl="1">
              <a:spcBef>
                <a:spcPts val="0"/>
              </a:spcBef>
            </a:pPr>
            <a:r>
              <a:rPr lang="en-US" sz="1800" dirty="0">
                <a:hlinkClick r:id="rId3"/>
              </a:rPr>
              <a:t>http://</a:t>
            </a:r>
            <a:r>
              <a:rPr lang="en-US" sz="1800" dirty="0" smtClean="0">
                <a:hlinkClick r:id="rId3"/>
              </a:rPr>
              <a:t>tinyurl.com/bwsgvyo</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 xmlns:p14="http://schemas.microsoft.com/office/powerpoint/2010/main" val="1946886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1066800"/>
            <a:ext cx="8686800" cy="5715000"/>
          </a:xfrm>
        </p:spPr>
        <p:txBody>
          <a:bodyPr/>
          <a:lstStyle/>
          <a:p>
            <a:pPr>
              <a:spcBef>
                <a:spcPts val="0"/>
              </a:spcBef>
            </a:pPr>
            <a:r>
              <a:rPr lang="ru-RU" sz="2400" dirty="0"/>
              <a:t>MRP - Планиране на материалните ресурси, линейно (през 70-те години)</a:t>
            </a:r>
          </a:p>
          <a:p>
            <a:pPr>
              <a:spcBef>
                <a:spcPts val="0"/>
              </a:spcBef>
            </a:pPr>
            <a:r>
              <a:rPr lang="ru-RU" sz="2400" dirty="0"/>
              <a:t>MRP 2 - Планиране на ресурсите на производството, затворен цикъл (80-те)</a:t>
            </a:r>
          </a:p>
          <a:p>
            <a:pPr>
              <a:spcBef>
                <a:spcPts val="0"/>
              </a:spcBef>
            </a:pPr>
            <a:r>
              <a:rPr lang="ru-RU" sz="2400" dirty="0"/>
              <a:t>ERP - Планиране на ресурсите на предприятието, интегриран затворен цикъл. (90-те)</a:t>
            </a:r>
          </a:p>
          <a:p>
            <a:pPr>
              <a:spcBef>
                <a:spcPts val="0"/>
              </a:spcBef>
            </a:pPr>
            <a:r>
              <a:rPr lang="ru-RU" sz="2400" dirty="0"/>
              <a:t>Към средата на 1990-те ERP ситемите вече обхващат всички ключови функции в една организация. </a:t>
            </a:r>
            <a:endParaRPr lang="en-US" sz="2400" dirty="0" smtClean="0"/>
          </a:p>
          <a:p>
            <a:pPr>
              <a:spcBef>
                <a:spcPts val="0"/>
              </a:spcBef>
            </a:pPr>
            <a:r>
              <a:rPr lang="ru-RU" sz="2400" dirty="0" smtClean="0"/>
              <a:t>B2B </a:t>
            </a:r>
            <a:r>
              <a:rPr lang="ru-RU" sz="2400" dirty="0"/>
              <a:t>(business to business) - Планиране на ресурсите на клиент - доставчик, интегриран цикъл за планиране на свързаните субекти ( 21 -век)</a:t>
            </a:r>
          </a:p>
          <a:p>
            <a:pPr>
              <a:spcBef>
                <a:spcPts val="0"/>
              </a:spcBef>
            </a:pPr>
            <a:r>
              <a:rPr lang="bg-BG" sz="2400" dirty="0" smtClean="0"/>
              <a:t>Информация:</a:t>
            </a:r>
          </a:p>
          <a:p>
            <a:pPr lvl="1">
              <a:spcBef>
                <a:spcPts val="0"/>
              </a:spcBef>
            </a:pPr>
            <a:r>
              <a:rPr lang="en-US" sz="1800" dirty="0">
                <a:hlinkClick r:id="rId2"/>
              </a:rPr>
              <a:t>http://</a:t>
            </a:r>
            <a:r>
              <a:rPr lang="en-US" sz="1800" dirty="0" smtClean="0">
                <a:hlinkClick r:id="rId2"/>
              </a:rPr>
              <a:t>en.wikipedia.org/wiki/Enterprise_resource_planning</a:t>
            </a:r>
            <a:endParaRPr lang="en-US" sz="1800" dirty="0" smtClean="0"/>
          </a:p>
          <a:p>
            <a:pPr lvl="1">
              <a:spcBef>
                <a:spcPts val="0"/>
              </a:spcBef>
            </a:pPr>
            <a:r>
              <a:rPr lang="en-US" sz="1800" dirty="0">
                <a:hlinkClick r:id="rId3"/>
              </a:rPr>
              <a:t>http://</a:t>
            </a:r>
            <a:r>
              <a:rPr lang="en-US" sz="1800" dirty="0" smtClean="0">
                <a:hlinkClick r:id="rId3"/>
              </a:rPr>
              <a:t>tinyurl.com/bwsgvyo</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spTree>
    <p:extLst>
      <p:ext uri="{BB962C8B-B14F-4D97-AF65-F5344CB8AC3E}">
        <p14:creationId xmlns="" xmlns:p14="http://schemas.microsoft.com/office/powerpoint/2010/main" val="19468860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pPr lvl="1" algn="ctr"/>
            <a:r>
              <a:rPr lang="en-US" sz="3200" dirty="0" smtClean="0"/>
              <a:t>Security</a:t>
            </a:r>
            <a:endParaRPr lang="en-US" sz="3200" dirty="0"/>
          </a:p>
        </p:txBody>
      </p:sp>
      <p:sp>
        <p:nvSpPr>
          <p:cNvPr id="14" name="Subtitle 2"/>
          <p:cNvSpPr>
            <a:spLocks noGrp="1"/>
          </p:cNvSpPr>
          <p:nvPr>
            <p:ph type="subTitle" idx="1"/>
          </p:nvPr>
        </p:nvSpPr>
        <p:spPr>
          <a:xfrm>
            <a:off x="609600" y="4912520"/>
            <a:ext cx="7924800" cy="1564480"/>
          </a:xfrm>
        </p:spPr>
        <p:txBody>
          <a:bodyPr/>
          <a:lstStyle/>
          <a:p>
            <a:r>
              <a:rPr lang="en-US" dirty="0" smtClean="0"/>
              <a:t>symmetric and asymmetric encryption</a:t>
            </a:r>
            <a:r>
              <a:rPr lang="bg-BG" dirty="0" smtClean="0"/>
              <a:t>, </a:t>
            </a:r>
            <a:r>
              <a:rPr lang="en-US" dirty="0" smtClean="0"/>
              <a:t>cryptographic hash</a:t>
            </a:r>
            <a:r>
              <a:rPr lang="bg-BG" dirty="0" smtClean="0"/>
              <a:t>, </a:t>
            </a:r>
            <a:r>
              <a:rPr lang="en-US" dirty="0" smtClean="0"/>
              <a:t>digital signature</a:t>
            </a:r>
            <a:r>
              <a:rPr lang="bg-BG" dirty="0" smtClean="0"/>
              <a:t>, </a:t>
            </a:r>
            <a:r>
              <a:rPr lang="en-US" dirty="0" smtClean="0"/>
              <a:t>digital certificate</a:t>
            </a:r>
            <a:endParaRPr lang="en-US" dirty="0"/>
          </a:p>
        </p:txBody>
      </p:sp>
      <p:pic>
        <p:nvPicPr>
          <p:cNvPr id="22" name="Picture 2" descr="http://www.cat.aum.edu/uploadedfile/cyse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82560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2800" dirty="0" smtClean="0"/>
              <a:t>Ram is temporary storage as data only remains there when the machine is running. When you shut down the computer, Ram loses all of it's data. When you start it back up, the operating systems and your others files are loaded from the hard disk and into Ram.</a:t>
            </a:r>
          </a:p>
          <a:p>
            <a:endParaRPr lang="en-US" sz="2800" dirty="0" smtClean="0"/>
          </a:p>
          <a:p>
            <a:r>
              <a:rPr lang="en-US" sz="2800" dirty="0" smtClean="0"/>
              <a:t>Info:</a:t>
            </a:r>
          </a:p>
          <a:p>
            <a:pPr>
              <a:buNone/>
            </a:pPr>
            <a:r>
              <a:rPr lang="en-US" sz="2400" dirty="0" smtClean="0">
                <a:solidFill>
                  <a:srgbClr val="9ED000"/>
                </a:solidFill>
              </a:rPr>
              <a:t>http://windows.microsoft.com/en-us/windows7/memory-and-storage</a:t>
            </a:r>
            <a:endParaRPr lang="bg-BG" sz="2400" dirty="0" smtClean="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 xmlns:p14="http://schemas.microsoft.com/office/powerpoint/2010/main" val="195896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762000"/>
            <a:ext cx="8686800" cy="5943600"/>
          </a:xfrm>
        </p:spPr>
        <p:txBody>
          <a:bodyPr/>
          <a:lstStyle/>
          <a:p>
            <a:pPr lvl="0"/>
            <a:r>
              <a:rPr lang="en-US" sz="2800" dirty="0" smtClean="0"/>
              <a:t>What is AES</a:t>
            </a:r>
            <a:r>
              <a:rPr lang="en-US" sz="2800" dirty="0" smtClean="0"/>
              <a:t>?</a:t>
            </a:r>
            <a:endParaRPr lang="en-US" sz="2000" dirty="0" smtClean="0"/>
          </a:p>
          <a:p>
            <a:pPr marL="871538" lvl="1" indent="-514350">
              <a:buFont typeface="+mj-lt"/>
              <a:buAutoNum type="alphaLcParenR"/>
            </a:pPr>
            <a:r>
              <a:rPr lang="en-US" sz="2800" dirty="0"/>
              <a:t>Advanced </a:t>
            </a:r>
            <a:r>
              <a:rPr lang="en-US" sz="2800" dirty="0" smtClean="0"/>
              <a:t>Extra </a:t>
            </a:r>
            <a:r>
              <a:rPr lang="en-US" sz="2800" dirty="0"/>
              <a:t>Security</a:t>
            </a:r>
          </a:p>
          <a:p>
            <a:pPr marL="871538" lvl="1" indent="-514350">
              <a:buFont typeface="+mj-lt"/>
              <a:buAutoNum type="alphaLcParenR"/>
            </a:pPr>
            <a:r>
              <a:rPr lang="en-US" sz="2800" dirty="0" smtClean="0"/>
              <a:t>Automatic Encapsulated </a:t>
            </a:r>
            <a:r>
              <a:rPr lang="en-US" sz="2800" dirty="0"/>
              <a:t>Standard</a:t>
            </a:r>
          </a:p>
          <a:p>
            <a:pPr marL="871538" lvl="1" indent="-514350">
              <a:buFont typeface="+mj-lt"/>
              <a:buAutoNum type="alphaLcParenR"/>
            </a:pPr>
            <a:r>
              <a:rPr lang="en-US" sz="2800" dirty="0" smtClean="0"/>
              <a:t>Advanced Encryption Security</a:t>
            </a:r>
          </a:p>
          <a:p>
            <a:pPr marL="871538" lvl="1" indent="-514350">
              <a:buFont typeface="+mj-lt"/>
              <a:buAutoNum type="alphaLcParenR"/>
            </a:pPr>
            <a:r>
              <a:rPr lang="en-US" sz="2800" dirty="0" smtClean="0"/>
              <a:t>Advanced </a:t>
            </a:r>
            <a:r>
              <a:rPr lang="en-US" sz="2800" dirty="0"/>
              <a:t>Encryption Standard</a:t>
            </a:r>
            <a:endParaRPr lang="en-US" sz="2800" dirty="0" smtClean="0"/>
          </a:p>
          <a:p>
            <a:pPr marL="871538" lvl="1" indent="-514350">
              <a:buFont typeface="+mj-lt"/>
              <a:buAutoNum type="alphaLcParenR"/>
            </a:pPr>
            <a:r>
              <a:rPr lang="en-US" sz="2800" dirty="0" smtClean="0"/>
              <a:t>Automatic Encryption </a:t>
            </a:r>
            <a:r>
              <a:rPr lang="en-US" sz="2800" dirty="0"/>
              <a:t>Security</a:t>
            </a:r>
            <a:endParaRPr lang="en-US" sz="2800" dirty="0" smtClean="0"/>
          </a:p>
          <a:p>
            <a:pPr marL="871538" lvl="1" indent="-514350">
              <a:buFont typeface="+mj-lt"/>
              <a:buAutoNum type="alphaLcParenR"/>
            </a:pPr>
            <a:r>
              <a:rPr lang="en-US" sz="2800" dirty="0" smtClean="0"/>
              <a:t>Automatic Encryption Standard</a:t>
            </a:r>
          </a:p>
          <a:p>
            <a:pPr marL="871538" lvl="1" indent="-514350">
              <a:buFont typeface="+mj-lt"/>
              <a:buAutoNum type="alphaLcParenR"/>
            </a:pPr>
            <a:r>
              <a:rPr lang="en-US" sz="2800" dirty="0"/>
              <a:t>Advanced </a:t>
            </a:r>
            <a:r>
              <a:rPr lang="en-US" sz="2800" dirty="0" smtClean="0"/>
              <a:t>Encapsulated Standard</a:t>
            </a:r>
          </a:p>
          <a:p>
            <a:pPr marL="871538" lvl="1" indent="-514350">
              <a:buFont typeface="+mj-lt"/>
              <a:buAutoNum type="alphaLcParenR"/>
            </a:pPr>
            <a:r>
              <a:rPr lang="en-US" sz="2800" dirty="0"/>
              <a:t>Advanced </a:t>
            </a:r>
            <a:r>
              <a:rPr lang="en-US" sz="2800" dirty="0" smtClean="0"/>
              <a:t>Egyptian Standard</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
        <p:nvSpPr>
          <p:cNvPr id="5" name="Oval 4"/>
          <p:cNvSpPr/>
          <p:nvPr/>
        </p:nvSpPr>
        <p:spPr>
          <a:xfrm>
            <a:off x="533400" y="3124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61248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1447800"/>
            <a:ext cx="8686800" cy="5334000"/>
          </a:xfrm>
        </p:spPr>
        <p:txBody>
          <a:bodyPr/>
          <a:lstStyle/>
          <a:p>
            <a:r>
              <a:rPr lang="en-US" sz="2400" dirty="0" smtClean="0"/>
              <a:t>The Advanced Encryption Standard (AES) is a specification for the encryption of electronic data. It is based on the </a:t>
            </a:r>
            <a:r>
              <a:rPr lang="en-US" sz="2400" dirty="0" err="1" smtClean="0"/>
              <a:t>Rijndael</a:t>
            </a:r>
            <a:r>
              <a:rPr lang="en-US" sz="2400" dirty="0" smtClean="0"/>
              <a:t> cipher.</a:t>
            </a:r>
          </a:p>
          <a:p>
            <a:r>
              <a:rPr lang="en-US" sz="2400" dirty="0" smtClean="0"/>
              <a:t>For AES, NIST selected three members of the </a:t>
            </a:r>
            <a:r>
              <a:rPr lang="en-US" sz="2400" dirty="0" err="1" smtClean="0"/>
              <a:t>Rijndael</a:t>
            </a:r>
            <a:r>
              <a:rPr lang="en-US" sz="2400" dirty="0" smtClean="0"/>
              <a:t> family, each with a block size of 128 bits, but three different key lengths: 128, 192 and 256 bits.</a:t>
            </a:r>
          </a:p>
          <a:p>
            <a:r>
              <a:rPr lang="en-US" sz="2400" dirty="0" smtClean="0"/>
              <a:t>Info</a:t>
            </a:r>
            <a:r>
              <a:rPr lang="bg-BG" sz="2400" dirty="0" smtClean="0"/>
              <a:t>:</a:t>
            </a:r>
            <a:endParaRPr lang="bg-BG" sz="2400" dirty="0" smtClean="0"/>
          </a:p>
          <a:p>
            <a:pPr lvl="1"/>
            <a:r>
              <a:rPr lang="en-US" sz="1800" dirty="0" smtClean="0">
                <a:hlinkClick r:id="rId2"/>
              </a:rPr>
              <a:t>http</a:t>
            </a:r>
            <a:r>
              <a:rPr lang="en-US" sz="1800" dirty="0">
                <a:hlinkClick r:id="rId2"/>
              </a:rPr>
              <a:t>://</a:t>
            </a:r>
            <a:r>
              <a:rPr lang="en-US" sz="1800" dirty="0" smtClean="0">
                <a:hlinkClick r:id="rId2"/>
              </a:rPr>
              <a:t>en.wikipedia.org/wiki/Advanced_Encryption_Standard</a:t>
            </a:r>
            <a:endParaRPr lang="en-US"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 xmlns:p14="http://schemas.microsoft.com/office/powerpoint/2010/main" val="16362988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pPr lvl="1" algn="ctr"/>
            <a:r>
              <a:rPr lang="en-US" sz="3200" dirty="0" smtClean="0"/>
              <a:t>Presentation making &amp; Presentation skills</a:t>
            </a:r>
            <a:endParaRPr lang="en-US" sz="3200" dirty="0"/>
          </a:p>
        </p:txBody>
      </p:sp>
      <p:sp>
        <p:nvSpPr>
          <p:cNvPr id="8" name="Subtitle 2"/>
          <p:cNvSpPr>
            <a:spLocks noGrp="1"/>
          </p:cNvSpPr>
          <p:nvPr>
            <p:ph type="subTitle" idx="1"/>
          </p:nvPr>
        </p:nvSpPr>
        <p:spPr>
          <a:xfrm>
            <a:off x="609600" y="4988720"/>
            <a:ext cx="7924800" cy="1412080"/>
          </a:xfrm>
        </p:spPr>
        <p:txBody>
          <a:bodyPr/>
          <a:lstStyle/>
          <a:p>
            <a:r>
              <a:rPr lang="en-US" dirty="0" smtClean="0"/>
              <a:t>Presentation  software,  presentations preparation, slides, effects, notes, colors, images, sound, video</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789936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pic>
        <p:nvPicPr>
          <p:cNvPr id="8194" name="Picture 2" descr="http://www.prostream.bg/pics/news/13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69211" y="4800600"/>
            <a:ext cx="1828800" cy="18288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Content Placeholder 7"/>
          <p:cNvSpPr>
            <a:spLocks noGrp="1"/>
          </p:cNvSpPr>
          <p:nvPr>
            <p:ph idx="1"/>
          </p:nvPr>
        </p:nvSpPr>
        <p:spPr>
          <a:xfrm>
            <a:off x="304800" y="685800"/>
            <a:ext cx="8686800" cy="5791200"/>
          </a:xfrm>
        </p:spPr>
        <p:txBody>
          <a:bodyPr/>
          <a:lstStyle/>
          <a:p>
            <a:r>
              <a:rPr lang="en-US" dirty="0" smtClean="0"/>
              <a:t>The main element that forms presentation in presentation systems is:</a:t>
            </a:r>
            <a:endParaRPr lang="bg-BG" dirty="0"/>
          </a:p>
          <a:p>
            <a:pPr marL="871538" lvl="1" indent="-514350">
              <a:buFont typeface="+mj-lt"/>
              <a:buAutoNum type="alphaLcParenR"/>
            </a:pPr>
            <a:r>
              <a:rPr lang="en-US" sz="2800" dirty="0" smtClean="0"/>
              <a:t>Slide</a:t>
            </a:r>
            <a:endParaRPr lang="en-US" sz="2800" dirty="0"/>
          </a:p>
          <a:p>
            <a:pPr marL="871538" lvl="1" indent="-514350">
              <a:buFont typeface="+mj-lt"/>
              <a:buAutoNum type="alphaLcParenR"/>
            </a:pPr>
            <a:r>
              <a:rPr lang="en-US" sz="2800" dirty="0" smtClean="0"/>
              <a:t>Text</a:t>
            </a:r>
            <a:endParaRPr lang="bg-BG" sz="2800" dirty="0" smtClean="0"/>
          </a:p>
          <a:p>
            <a:pPr marL="871538" lvl="1" indent="-514350">
              <a:buFont typeface="+mj-lt"/>
              <a:buAutoNum type="alphaLcParenR"/>
            </a:pPr>
            <a:r>
              <a:rPr lang="en-US" sz="2800" dirty="0" smtClean="0"/>
              <a:t>Image</a:t>
            </a:r>
            <a:endParaRPr lang="bg-BG" sz="2800" dirty="0" smtClean="0"/>
          </a:p>
          <a:p>
            <a:pPr marL="871538" lvl="1" indent="-514350">
              <a:buFont typeface="+mj-lt"/>
              <a:buAutoNum type="alphaLcParenR"/>
            </a:pPr>
            <a:r>
              <a:rPr lang="en-US" sz="2800" dirty="0" smtClean="0"/>
              <a:t>Animation and video</a:t>
            </a:r>
            <a:endParaRPr lang="bg-BG" sz="2800" dirty="0" smtClean="0"/>
          </a:p>
          <a:p>
            <a:pPr marL="357188" lvl="1" indent="0">
              <a:buNone/>
            </a:pPr>
            <a:r>
              <a:rPr lang="bg-BG" sz="2800" dirty="0"/>
              <a:t/>
            </a:r>
            <a:br>
              <a:rPr lang="bg-BG" sz="2800" dirty="0"/>
            </a:br>
            <a:endParaRPr lang="bg-BG" sz="2800" dirty="0"/>
          </a:p>
          <a:p>
            <a:endParaRPr lang="en-US" dirty="0"/>
          </a:p>
        </p:txBody>
      </p:sp>
      <p:sp>
        <p:nvSpPr>
          <p:cNvPr id="5" name="Oval 4"/>
          <p:cNvSpPr/>
          <p:nvPr/>
        </p:nvSpPr>
        <p:spPr>
          <a:xfrm>
            <a:off x="611560" y="184482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52226" name="Picture 2" descr="http://www.cerra.org/media/images/2012/8/powerpoint_logo.jpeg"/>
          <p:cNvPicPr>
            <a:picLocks noChangeAspect="1" noChangeArrowheads="1"/>
          </p:cNvPicPr>
          <p:nvPr/>
        </p:nvPicPr>
        <p:blipFill>
          <a:blip r:embed="rId3" cstate="print"/>
          <a:srcRect/>
          <a:stretch>
            <a:fillRect/>
          </a:stretch>
        </p:blipFill>
        <p:spPr bwMode="auto">
          <a:xfrm>
            <a:off x="6929454" y="2285992"/>
            <a:ext cx="1928826" cy="2119311"/>
          </a:xfrm>
          <a:prstGeom prst="rect">
            <a:avLst/>
          </a:prstGeom>
          <a:noFill/>
        </p:spPr>
      </p:pic>
    </p:spTree>
    <p:extLst>
      <p:ext uri="{BB962C8B-B14F-4D97-AF65-F5344CB8AC3E}">
        <p14:creationId xmlns="" xmlns:p14="http://schemas.microsoft.com/office/powerpoint/2010/main" val="24719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685800"/>
            <a:ext cx="8686800" cy="6019800"/>
          </a:xfrm>
        </p:spPr>
        <p:txBody>
          <a:bodyPr/>
          <a:lstStyle/>
          <a:p>
            <a:pPr>
              <a:spcBef>
                <a:spcPts val="300"/>
              </a:spcBef>
              <a:spcAft>
                <a:spcPts val="300"/>
              </a:spcAft>
            </a:pPr>
            <a:r>
              <a:rPr lang="en-US" sz="2400" dirty="0" smtClean="0"/>
              <a:t>The "slide" analogy is a reference to the slide projector, a device that has become somewhat obsolete due to the use of presentation software. </a:t>
            </a:r>
          </a:p>
          <a:p>
            <a:pPr>
              <a:spcBef>
                <a:spcPts val="300"/>
              </a:spcBef>
              <a:spcAft>
                <a:spcPts val="300"/>
              </a:spcAft>
            </a:pPr>
            <a:r>
              <a:rPr lang="en-US" sz="2400" dirty="0" smtClean="0"/>
              <a:t>Slides can be printed, or (more usually) displayed on-screen and navigated through at the command of the presenter.</a:t>
            </a:r>
          </a:p>
          <a:p>
            <a:pPr>
              <a:spcBef>
                <a:spcPts val="300"/>
              </a:spcBef>
              <a:spcAft>
                <a:spcPts val="300"/>
              </a:spcAft>
            </a:pPr>
            <a:r>
              <a:rPr lang="en-US" sz="2400" dirty="0" smtClean="0"/>
              <a:t> Transitions between slides can be animated in a variety of ways, as can the emergence of elements on a slide itself. </a:t>
            </a:r>
          </a:p>
          <a:p>
            <a:pPr>
              <a:spcBef>
                <a:spcPts val="300"/>
              </a:spcBef>
              <a:spcAft>
                <a:spcPts val="300"/>
              </a:spcAft>
              <a:buNone/>
            </a:pPr>
            <a:endParaRPr lang="en-US" sz="2400" dirty="0" smtClean="0"/>
          </a:p>
          <a:p>
            <a:pPr>
              <a:spcBef>
                <a:spcPts val="300"/>
              </a:spcBef>
              <a:spcAft>
                <a:spcPts val="300"/>
              </a:spcAft>
              <a:buNone/>
            </a:pPr>
            <a:endParaRPr lang="en-US" sz="2400" dirty="0" smtClean="0"/>
          </a:p>
          <a:p>
            <a:pPr>
              <a:spcBef>
                <a:spcPts val="300"/>
              </a:spcBef>
              <a:spcAft>
                <a:spcPts val="300"/>
              </a:spcAft>
              <a:buNone/>
            </a:pPr>
            <a:endParaRPr lang="en-US" sz="2400" dirty="0" smtClean="0"/>
          </a:p>
          <a:p>
            <a:pPr>
              <a:spcBef>
                <a:spcPts val="300"/>
              </a:spcBef>
              <a:spcAft>
                <a:spcPts val="300"/>
              </a:spcAft>
              <a:buNone/>
            </a:pPr>
            <a:endParaRPr lang="en-US" sz="2400" dirty="0" smtClean="0"/>
          </a:p>
          <a:p>
            <a:pPr>
              <a:spcBef>
                <a:spcPts val="300"/>
              </a:spcBef>
              <a:spcAft>
                <a:spcPts val="300"/>
              </a:spcAft>
            </a:pPr>
            <a:r>
              <a:rPr lang="en-US" sz="2400" dirty="0" smtClean="0"/>
              <a:t>Info:</a:t>
            </a:r>
          </a:p>
          <a:p>
            <a:pPr>
              <a:spcBef>
                <a:spcPts val="300"/>
              </a:spcBef>
              <a:spcAft>
                <a:spcPts val="300"/>
              </a:spcAft>
            </a:pPr>
            <a:r>
              <a:rPr lang="en-US" sz="2400" dirty="0" smtClean="0">
                <a:solidFill>
                  <a:srgbClr val="9ED000"/>
                </a:solidFill>
              </a:rPr>
              <a:t>http://en.wikipedia.org/wiki/Presentation_software</a:t>
            </a:r>
            <a:endParaRPr lang="bg-BG" sz="2400" dirty="0" smtClean="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
        <p:nvSpPr>
          <p:cNvPr id="51202" name="AutoShape 2" descr="data:image/jpeg;base64,/9j/4AAQSkZJRgABAQAAAQABAAD/2wCEAAkGBhEQEBUQEhIUEBAUEBAQFRAQEg8QDxUQFBAVFBQUFRUXGyYeFxkkGRQUHy8gIycpLCwsFR4xNTAqNSYrLCkBCQoKDgwOGg8PGiklHyQpKS4sLC0qKywpKSkqLCksKSksKSwpLCwsKSwsNCkpLCkpLCksLCkpKSksKSwsLCwsKf/AABEIANAA0AMBIgACEQEDEQH/xAAbAAABBQEBAAAAAAAAAAAAAAAAAQMEBQYCB//EAEUQAAEDAAUFDQUFCAIDAAAAAAEAAgMEBQYREiExUXGxBxMiMkFTYXKBkZKhwRVCUtHwFjRDYrIUIzNzgoOi4SRjRMLx/8QAGgEAAgMBAQAAAAAAAAAAAAAAAAUCAwQBBv/EADQRAAICAQEFBAkEAgMAAAAAAAABAgMRBAUSEyExQVFxkSI0QlJTYYGh0RQjMsFi4RVysf/aAAwDAQACEQMRAD8A9xQhCABCEIAEIQgAQhCABCEIAEIQgAQhCABCEIAEIQgAQhCABCEl6AFQhCABCEIAEIQgAQhIgBUJEzSaWyJuJ7g0aSuN45s6k28IeSErL0+2BzRNyfE/0Crf+XScvDePCz0CyS1cc4ism+Ggm1vTaivmbOSsIm8Z7RrcEz7bo/Os8QWaisjMc5Y3vcfJPixknOM8LvmucW59IE/0+lXWz7F97bo/PM8QR7bo/PM8QVD9jJOdZ4XfNH2Mk51nhd80cW/3Q4Gl+I/IvvbdH55niCPbdH55niCofsZJzrPC75o+xknOs8Lvmji3+6HA0vxH5F97bo/PM8QR7bo/PM8QVD9jJOdZ4XfNH2Mk51nhd80cW/3Q4Gl+I/IvvbdH55niCPbdH55niCofsZJzrPC75o+xknOs8Lvmji3+6HA0vxH5F97bo/PM8QR7bo/PM8QVD9jJOdZ4XfNH2Mk5xvhd80cW/wB0OBpPiPyL723R+eZ4gpUM7XtDmkOacxGULC1tUzqPhvcHYr8wIzXadavrKynAG8gHqpU3TnNwmsENRpq4VqyuWcs0IQkCVaxeCEIQAIQhAAkKVVleVuKOy/O85Gt9T0KMpKKyycISnJRj1ZzXNeMo4u40hzN9T0LLx0eemPvz/mPEbqXdVVU+lSF7ycN/Cec5OgfWRa9oZC0MaAABkA9VhSlf6UuURo3DSLchzn39xBq+zkUWV3DfpdmGoKyM4GQfIKI+YnOuca0xUYcomOanY8zeSUaSUn7QfoKNjRjUt4jw0Sd/P0Eb+foKNjRjRvBw0Sd/P0Eb+foKNjRjRvBw0Sd/P0Eb+foKNjRjRvBw0Sd/P0Eb+foKNjRjRvBw0Sd/P0F1HMSQFExruB/CGv0KN444ciotn+F/c2NTlk+L2Ju2n4X9zY1OWT4vYs8PWJeBqs9Th4/k0YSpAlW0WghCEACEIQA3NKGtLjkAF5Kwz3PplI6xyfljBzq8tdTcMYiGd+U9Uf7RZOgBkZlPGfm6GBYbf3bFX2Lmxpp/2KXd2vki0DWUeMNbkAFwHLrKgmW83nOVxSqVjcTyZhq0pnfFZKfYuhXXW8ZfUkb4jfE9RKDjGIm4aApBqxukrqUmRdkFyIO+I3xSzVY+I9wXJqs/F3hG7IOJDvI2+I3xPGrXaR5rk0B/QdRXMS7jqlB9o3viN8SmhSaPMLg0d/wlReSWY951viN8TZY4Z2nuK5JOgjWCjLJYQ9viN8UfGjGjeDdJG+J2iv4bdfooWNPUJ/7xuv0XU+ZGcfRZFtp+Frk2NTlk+L2Ju2n4WuTY1OWT4vYow9Yl4ErPU4eP5NGEqQJVtFgIQhAAkKVIUAYevpDLSi0chbGNh2+S1FNcIoQ0ZMgYO65ZWrf3lMBPLI53deVoLQy3YG6yl1L5TsfeONRH0q6u5FdjRjUffE/QeFI0aXDuzqOcssksJs1ETbmgaAAu0BCYiUEiqaXaSOKQsLXHCbrxceRNi1sHLjbraqHqak8OSL1prWsqLLlCqm2nox/Eu1hw9E82v6Mc0zPFcpK6t9JLzOOixdYvyJyEwysInZpGHU5qdEgOYg6iCpqS7yG611QpQhJeunBCwaPJcOo7TnaD2BOXoXDuWRzQ2fCEMoTGkOAuIy5znT96RRwiW8+8h1nVjKRhx38G+7Cbs91+xLV9XtgFzST1rlLSFCST3u07vtx3OzuHBP0LpsoKZXLnXZdClvEHFEu9KoNEp4epoVhUKkKVIUAYaz/3tvWk2OVxaY3PZ1XbQqez/wB7b1pNjla2rdc+Pqu2hLK+VMvEe3etR8PyVONWVn24pr/haT6eqpsa0VlY8j3dIaOwXnaFGn0rEd1Xo1MvkFCj02XDG92hrj5ZEzlyWRHFZ5GGpsuKRztL3HzKhvT7lZRWXlewPBbwmg3EkHKL9C8qq52ybij1fErqS33gz70w8K/lspSR7oOpwUKaz1JGeF3Zcdi5LT2rrFl0NTS+kl5lK8BNukcMxI1OcNhU6arJm54pBrY7bcq+QKmSlHqbYOM+mGK2s5m8WWQanu+a7baemNzUiTtIO1Q3ph6FbNdJMt4FcusV5Fyy3VOb+MHdZjD6KVHuj0sZxE7WwjYVl0hVi1Vy9plc9Dpn1gvI2ce6dMONDG7U57fRSY91Ee9Rz/TIDy9IWCSK1a69e0ZpbN0z9n7s9Ij3TaOeNFK3wO2FaKpq5jpce+xhwbiczhjCbxnXiq9V3P48NBZ+Z0jv8j8lv0eqsunuyFG0NFVRXvQz17zRqPTnXRvOhjtikKHWzroX9W7vICbCRlXU8hvWojzLL1K3KtQzMrSk6SOSpHIAw1n/AL23rSbHKwte658fUftCr7P/AHtvWk2OUy2jv3kfUf8AqalKeKJeI/ms6uPh+SjxrZ2Ziuo7T8Rc7zuGxYbGvR6vhwRMboY0eS7ofSk33EdpvEIx72PqstFLhgd0kN7zlVmqC1cnBY3SS7uH+1s1Ut2mTFemjvWxXzMxhvN2kgd5uXocLQGgaAAsBBRzI8MbxjmvzZr1MdUVMbmB/oku9Uo0dkq8yUWxvra42tRc0vE2yS9YV37fHzw/y+aaNoaazOXf1x/6C3/r4r+UWvoY1s6T/jKL+pu5XhrSTmAJ7AF45O/ESTnJJ7TlWjmtlSHMcw4CHNc0nDhOUXZLj0qDZypv2qfC7+G0Bz9V9wb2lL9XatVKMaxroaZaOM7LTmo7Ky0rhfw4vjIvJ6o5Vr6HYSiRjhMMp5TI4nyFwWgjiDQGgAAAAAZABoAXSYU6Kutc1livUbRuufJ4XcimfZKhH/x483ICPVUtZbnEDwTC50TuQG+Rl/SDlHetisfb60e8sFHjddK8Xuc03ObHfyHkJ+a7qIUxg5Sig0lupnYo1zeX8zC1tUs1Ffglbd8LhlY7UfQqvW1qK0rKU39jplzw7gslOQ4uQE8h0OWdtBUjqJMYzlbxmP8AibftByJFbUt3iV8190empvlvcK1Yl9n80Vi9gshFhoMA/wCu/wARJ9V4+TsXtVRx4aLC3RDEP8AtmzF6Un8hdth+hFfMnKvrx10DuktH+Q+SsFV2gd+6A0vb6p4up5t9BipGrSNCz1SNWhCtKRUjkqRyAMNZ/wC9t60mxykW5ddJF1H/AKmqPZ/723rSbHJN0SQiWK7m3/qak0njTS8T0ajva2C/x/JU1eMc0bPie0XdGLL5L08LzOxNHx0xpPuNc/tuuG1em3K3ZqzByfazLth4tUF2L/0S5ZW08t8ob8LB5klapYmt5cUzz+YjuyKW0ZYqx3sz7Pjm3Pch+zMN9Iv+Frj35AtesJQqHM+90QOQgEtcAc19yec+nR87k6MQWbS6jg14cH4mrVafjWZU14M2q5cFhzaSlsz/AOcZ+SVluZhnZG7xNWr9fT25X0M//G3dmH9S3tmWtorsgvc5jQbhfldyKPYGjBsDn8rpCL+houu77+9UVf2mNKjazBgufiJDrwcl3qr+wcwNGc3lbI6/tAd6rPXbCzVZj0warKbKdE1LtlzNIkSpE1ExCres2UaF8z8zRkGlxzNGteNU+nPnkdK83ve7EejQOwZOxez1jVkVIZvcrA9me48h0g8hWJrjc2IvdR34uXe5Mh7H/NK9fTbZjd5pdg92VqKKc8TlJ9vZgwy29Lf+3VXvpyzUc3E8pAuB72kHsKyFNq+WF2GVjo3aHDPqOYrVWBOKKlxnimMebJAfJLtKmpOuXamNtc0643R9lpoxhbfk05O/IvdYWXNaNDWjyXiNAZiljbpliHe8L3ELbsyPKT8BZtiXOC8f6BU9o3cBg/OfIK4VJaE5Yx1j6JwuogfQkVI1XgVRUwyK4VhUCRyVI5AGGs/97b1pNjk3uj/xYf5cn6mpyz/3tvWk2OXG6P8AxYf5cn6mpJb6rLxPSw9eh/1/I5uc0bhSydDWDtN52BbhZuwdGw0XF8cjndg4I2LSJhoobtERRtGe/qZv548jiV1wJ0AnuWBmfeSdJJ71tq2lwwvP5bu/IsQ9YNpy9KMTXs2PKUjU2Xhugv8AicT2ZhsVwsFDWcsYua8tA93JhTzbUUlvvNd1mj0U6dfXCCg0+Ry7Z9s5uSa5m1cAelR5auifxo2O1tb8ll221lHGjY7UXN+afjt2z3oXDpaWkedy0LWaeXV/Yo/Q6mPReTKe2lFijlY2NjWfu8Rwi6+9xA2Jmx1bbzPgcbmSgMv0PB4JPeR2qPaKshSJjI0ENwtaA7IcmfzJVO9JLLlG92Q6ZPR06ff0yqs6tfc9kQshZW17XgQzuukFwbI7iuHICfi2rXXr0FVsbY70Ty19E6J7k1/sCkSlIrSoYpdDjlaWSMa9p5HAELP02q4Kvo1JliBbvjMNxN4Dri1oF/S8laSSQAXk3AC8k5AB0rzK21pxSXiKM3wMN5dyPfmv1DL3rHq5wri5Pr2G/RVWXT3F/Hq+4p7NxYqZA3/ub5ZfRezLySxMeKnw9Be7uYV64s+zV+238zVtd/upfIFQ2gN8rBoafNyvlnq6N84GhjdpTWPUSy6FvVDcitFXVW3gqwCsKhUjkqRyAMNZ/wC9t60mxy43R/4sP8uT9TV3Z/723rSbHLu3MOOlUZnxAt75GpLYs6aS/wAv7R6RPGti37v9M01Q0be6NEzRG3vIv9VYLlrbhcuk4hHdikednLek5PtKi0st0QGlw8sqyj1vpYWuyOAdrAKiyVNA7PGOy8bEu1WjldPeTGGl1caY7rRhnJh62kll4TmxN1Ov2qHLY5p4spHWaDsIS+WguXRZGUNoUvrlGQemHrTz2MmHFex2vE07CFXz2UpQ9zF1XNKzy0t0esWba9ZRL2kUL0w9WU9T0hvGhkGppOxV00ZbkIIOggg+aolCS6pm+ucZdGmRnqzq219Jo4wtfvjB7kt7gNRzjvVY9MPXIWSg8xeC6dMLVuzWTcwbp7ffgP8Abe136rlzSN05t37uB1/53tA8r1g0hWn9dfjGfsY3snS5zu/dltXFqqRSuC92GPm472s7eU9qqCUJFlnOU3mTNUaoVLdgsI0255FfTQfhikOxvqvUl5xuZRX0iR2iEDxPB/8AVejr0Gz1in6nldqPOofggWbrM30l3QGjyWkWZpBvpL+td3JjEUz6Gjq0cFTVEoA4IUtTKwSOSpHFAGFs+f8Alt60mwq/rWpXy0qCcFuCLFiDicWUg5Bdd5rJwUt0UuNpGIOddflGUkFWJtXSNLPB/tKK7K1Ddnnrk9DqKLZWKyvHTBtkLzmmWwpbeK5g/oCiM3Q6Y05d7cNBZd5gratTBix6C1dx6gULz2DdQeP4kDT1HkbQVY0fdMox48cjNQa8eRU1dB9pU9NYuw2BSKigtzQX/jBvXa5u0Kxgrijv4k0btT2+pViafQqcJR6omIQD26sqL10iIuJImnIQCOkArtC5jJJMrp6goz+NDGenAAe8KupFhKE/8Ms6j3haEoVUqa5dYovhqLYfxk19TGz7mcB4ksjOg4HDzF6rptzB/uTtPQ6Mt8wTsXoSFnloqZeyao7T1Ufb8zyyfc7pjcwjf1X3fqAVfPZCmsz0d56uFw8ivY1yVRLZtT6No0R2xeuqTMPub0CSN05kY5huiaA9rm5sZOfWtui5C21VKqCghffc7rHY+0Fl2G+dx0vdtWoWXoOWQn8zj5lXxM0zVUQcEKQmaMOCE8plYJClQgCBSKpY83kXagE17AjVohcwju8+8pZbMxn/AOKFJY6P6C06EYQZZj32NZ9BR32Ob9Bbe5IWBGEGWYJ9khoTLrLAci9BMIXDqK1GEGWYFlUPZla97eq5wUuKlUpmaZ561ztoWvdV7TyJiSqmldOFFHaCkN42B2ttx8lKjtO73ovC4japklTBRn1J0IO5HmWliOcOb2A7FIZXcB98DrXjaqp9SnQmH1S7QjB3JpGUpjsz2nU4JwLHuq0jkQ1srcznDU4qOA3jYJCsqysqQ33yetcU8y0Ewzhp1i4+RXN1kt5GkSKkjtL8UfcfmnmWii5Q5vZeFzDO7yLOR1wJ/KT5FZmqhwlJrCvg5pZGCL8hcdHQE3VDMqlFYISeTUQDInVxFmC7UiIIQhAAhCEACEIQAIQhAAhCEACEIQAlyC1KhAHBjCQwjQnEIAYNEB5E0+r26FMQgCsfVLUw+pQrpJcgDOvqRMPqYrUkJN7CAMkKoN+ZW1W1fhuVtvQXQagAaEqEIA//2Q=="/>
          <p:cNvSpPr>
            <a:spLocks noChangeAspect="1" noChangeArrowheads="1"/>
          </p:cNvSpPr>
          <p:nvPr/>
        </p:nvSpPr>
        <p:spPr bwMode="auto">
          <a:xfrm>
            <a:off x="155575" y="-1189038"/>
            <a:ext cx="2476500" cy="2476501"/>
          </a:xfrm>
          <a:prstGeom prst="rect">
            <a:avLst/>
          </a:prstGeom>
          <a:noFill/>
        </p:spPr>
        <p:txBody>
          <a:bodyPr vert="horz" wrap="square" lIns="91440" tIns="45720" rIns="91440" bIns="45720" numCol="1" anchor="t" anchorCtr="0" compatLnSpc="1">
            <a:prstTxWarp prst="textNoShape">
              <a:avLst/>
            </a:prstTxWarp>
          </a:bodyPr>
          <a:lstStyle/>
          <a:p>
            <a:endParaRPr lang="bg-BG"/>
          </a:p>
        </p:txBody>
      </p:sp>
      <p:sp>
        <p:nvSpPr>
          <p:cNvPr id="51204" name="AutoShape 4" descr="data:image/jpeg;base64,/9j/4AAQSkZJRgABAQAAAQABAAD/2wCEAAkGBhEQEBUQEhIUEBAUEBAQFRAQEg8QDxUQFBAVFBQUFRUXGyYeFxkkGRQUHy8gIycpLCwsFR4xNTAqNSYrLCkBCQoKDgwOGg8PGiklHyQpKS4sLC0qKywpKSkqLCksKSksKSwpLCwsKSwsNCkpLCkpLCksLCkpKSksKSwsLCwsKf/AABEIANAA0AMBIgACEQEDEQH/xAAbAAABBQEBAAAAAAAAAAAAAAAAAQMEBQYCB//EAEUQAAEDAAUFDQUFCAIDAAAAAAEAAgMEBQYREiExUXGxBxMiMkFTYXKBkZKhwRVCUtHwFjRDYrIUIzNzgoOi4SRjRMLx/8QAGgEAAgMBAQAAAAAAAAAAAAAAAAUCAwQBBv/EADQRAAICAQEFBAkEAgMAAAAAAAABAgMRBAUSEyExQVFxkSI0QlJTYYGh0RQjMsFi4RVysf/aAAwDAQACEQMRAD8A9xQhCABCEIAEIQgAQhCABCEIAEIQgAQhCABCEIAEIQgAQhCABCEl6AFQhCABCEIAEIQgAQhIgBUJEzSaWyJuJ7g0aSuN45s6k28IeSErL0+2BzRNyfE/0Crf+XScvDePCz0CyS1cc4ism+Ggm1vTaivmbOSsIm8Z7RrcEz7bo/Os8QWaisjMc5Y3vcfJPixknOM8LvmucW59IE/0+lXWz7F97bo/PM8QR7bo/PM8QVD9jJOdZ4XfNH2Mk51nhd80cW/3Q4Gl+I/IvvbdH55niCPbdH55niCofsZJzrPC75o+xknOs8Lvmji3+6HA0vxH5F97bo/PM8QR7bo/PM8QVD9jJOdZ4XfNH2Mk51nhd80cW/3Q4Gl+I/IvvbdH55niCPbdH55niCofsZJzrPC75o+xknOs8Lvmji3+6HA0vxH5F97bo/PM8QR7bo/PM8QVD9jJOdZ4XfNH2Mk5xvhd80cW/wB0OBpPiPyL723R+eZ4gpUM7XtDmkOacxGULC1tUzqPhvcHYr8wIzXadavrKynAG8gHqpU3TnNwmsENRpq4VqyuWcs0IQkCVaxeCEIQAIQhAAkKVVleVuKOy/O85Gt9T0KMpKKyycISnJRj1ZzXNeMo4u40hzN9T0LLx0eemPvz/mPEbqXdVVU+lSF7ycN/Cec5OgfWRa9oZC0MaAABkA9VhSlf6UuURo3DSLchzn39xBq+zkUWV3DfpdmGoKyM4GQfIKI+YnOuca0xUYcomOanY8zeSUaSUn7QfoKNjRjUt4jw0Sd/P0Eb+foKNjRjRvBw0Sd/P0Eb+foKNjRjRvBw0Sd/P0Eb+foKNjRjRvBw0Sd/P0Eb+foKNjRjRvBw0Sd/P0F1HMSQFExruB/CGv0KN444ciotn+F/c2NTlk+L2Ju2n4X9zY1OWT4vYs8PWJeBqs9Th4/k0YSpAlW0WghCEACEIQA3NKGtLjkAF5Kwz3PplI6xyfljBzq8tdTcMYiGd+U9Uf7RZOgBkZlPGfm6GBYbf3bFX2Lmxpp/2KXd2vki0DWUeMNbkAFwHLrKgmW83nOVxSqVjcTyZhq0pnfFZKfYuhXXW8ZfUkb4jfE9RKDjGIm4aApBqxukrqUmRdkFyIO+I3xSzVY+I9wXJqs/F3hG7IOJDvI2+I3xPGrXaR5rk0B/QdRXMS7jqlB9o3viN8SmhSaPMLg0d/wlReSWY951viN8TZY4Z2nuK5JOgjWCjLJYQ9viN8UfGjGjeDdJG+J2iv4bdfooWNPUJ/7xuv0XU+ZGcfRZFtp+Frk2NTlk+L2Ju2n4WuTY1OWT4vYow9Yl4ErPU4eP5NGEqQJVtFgIQhAAkKVIUAYevpDLSi0chbGNh2+S1FNcIoQ0ZMgYO65ZWrf3lMBPLI53deVoLQy3YG6yl1L5TsfeONRH0q6u5FdjRjUffE/QeFI0aXDuzqOcssksJs1ETbmgaAAu0BCYiUEiqaXaSOKQsLXHCbrxceRNi1sHLjbraqHqak8OSL1prWsqLLlCqm2nox/Eu1hw9E82v6Mc0zPFcpK6t9JLzOOixdYvyJyEwysInZpGHU5qdEgOYg6iCpqS7yG611QpQhJeunBCwaPJcOo7TnaD2BOXoXDuWRzQ2fCEMoTGkOAuIy5znT96RRwiW8+8h1nVjKRhx38G+7Cbs91+xLV9XtgFzST1rlLSFCST3u07vtx3OzuHBP0LpsoKZXLnXZdClvEHFEu9KoNEp4epoVhUKkKVIUAYaz/3tvWk2OVxaY3PZ1XbQqez/wB7b1pNjla2rdc+Pqu2hLK+VMvEe3etR8PyVONWVn24pr/haT6eqpsa0VlY8j3dIaOwXnaFGn0rEd1Xo1MvkFCj02XDG92hrj5ZEzlyWRHFZ5GGpsuKRztL3HzKhvT7lZRWXlewPBbwmg3EkHKL9C8qq52ybij1fErqS33gz70w8K/lspSR7oOpwUKaz1JGeF3Zcdi5LT2rrFl0NTS+kl5lK8BNukcMxI1OcNhU6arJm54pBrY7bcq+QKmSlHqbYOM+mGK2s5m8WWQanu+a7baemNzUiTtIO1Q3ph6FbNdJMt4FcusV5Fyy3VOb+MHdZjD6KVHuj0sZxE7WwjYVl0hVi1Vy9plc9Dpn1gvI2ce6dMONDG7U57fRSY91Ee9Rz/TIDy9IWCSK1a69e0ZpbN0z9n7s9Ij3TaOeNFK3wO2FaKpq5jpce+xhwbiczhjCbxnXiq9V3P48NBZ+Z0jv8j8lv0eqsunuyFG0NFVRXvQz17zRqPTnXRvOhjtikKHWzroX9W7vICbCRlXU8hvWojzLL1K3KtQzMrSk6SOSpHIAw1n/AL23rSbHKwte658fUftCr7P/AHtvWk2OUy2jv3kfUf8AqalKeKJeI/ms6uPh+SjxrZ2Ziuo7T8Rc7zuGxYbGvR6vhwRMboY0eS7ofSk33EdpvEIx72PqstFLhgd0kN7zlVmqC1cnBY3SS7uH+1s1Ut2mTFemjvWxXzMxhvN2kgd5uXocLQGgaAAsBBRzI8MbxjmvzZr1MdUVMbmB/oku9Uo0dkq8yUWxvra42tRc0vE2yS9YV37fHzw/y+aaNoaazOXf1x/6C3/r4r+UWvoY1s6T/jKL+pu5XhrSTmAJ7AF45O/ESTnJJ7TlWjmtlSHMcw4CHNc0nDhOUXZLj0qDZypv2qfC7+G0Bz9V9wb2lL9XatVKMaxroaZaOM7LTmo7Ky0rhfw4vjIvJ6o5Vr6HYSiRjhMMp5TI4nyFwWgjiDQGgAAAAAZABoAXSYU6Kutc1livUbRuufJ4XcimfZKhH/x483ICPVUtZbnEDwTC50TuQG+Rl/SDlHetisfb60e8sFHjddK8Xuc03ObHfyHkJ+a7qIUxg5Sig0lupnYo1zeX8zC1tUs1Ffglbd8LhlY7UfQqvW1qK0rKU39jplzw7gslOQ4uQE8h0OWdtBUjqJMYzlbxmP8AibftByJFbUt3iV8190empvlvcK1Yl9n80Vi9gshFhoMA/wCu/wARJ9V4+TsXtVRx4aLC3RDEP8AtmzF6Un8hdth+hFfMnKvrx10DuktH+Q+SsFV2gd+6A0vb6p4up5t9BipGrSNCz1SNWhCtKRUjkqRyAMNZ/wC9t60mxykW5ddJF1H/AKmqPZ/723rSbHJN0SQiWK7m3/qak0njTS8T0ajva2C/x/JU1eMc0bPie0XdGLL5L08LzOxNHx0xpPuNc/tuuG1em3K3ZqzByfazLth4tUF2L/0S5ZW08t8ob8LB5klapYmt5cUzz+YjuyKW0ZYqx3sz7Pjm3Pch+zMN9Iv+Frj35AtesJQqHM+90QOQgEtcAc19yec+nR87k6MQWbS6jg14cH4mrVafjWZU14M2q5cFhzaSlsz/AOcZ+SVluZhnZG7xNWr9fT25X0M//G3dmH9S3tmWtorsgvc5jQbhfldyKPYGjBsDn8rpCL+houu77+9UVf2mNKjazBgufiJDrwcl3qr+wcwNGc3lbI6/tAd6rPXbCzVZj0warKbKdE1LtlzNIkSpE1ExCres2UaF8z8zRkGlxzNGteNU+nPnkdK83ve7EejQOwZOxez1jVkVIZvcrA9me48h0g8hWJrjc2IvdR34uXe5Mh7H/NK9fTbZjd5pdg92VqKKc8TlJ9vZgwy29Lf+3VXvpyzUc3E8pAuB72kHsKyFNq+WF2GVjo3aHDPqOYrVWBOKKlxnimMebJAfJLtKmpOuXamNtc0643R9lpoxhbfk05O/IvdYWXNaNDWjyXiNAZiljbpliHe8L3ELbsyPKT8BZtiXOC8f6BU9o3cBg/OfIK4VJaE5Yx1j6JwuogfQkVI1XgVRUwyK4VhUCRyVI5AGGs/97b1pNjk3uj/xYf5cn6mpyz/3tvWk2OXG6P8AxYf5cn6mpJb6rLxPSw9eh/1/I5uc0bhSydDWDtN52BbhZuwdGw0XF8cjndg4I2LSJhoobtERRtGe/qZv548jiV1wJ0AnuWBmfeSdJJ71tq2lwwvP5bu/IsQ9YNpy9KMTXs2PKUjU2Xhugv8AicT2ZhsVwsFDWcsYua8tA93JhTzbUUlvvNd1mj0U6dfXCCg0+Ry7Z9s5uSa5m1cAelR5auifxo2O1tb8ll221lHGjY7UXN+afjt2z3oXDpaWkedy0LWaeXV/Yo/Q6mPReTKe2lFijlY2NjWfu8Rwi6+9xA2Jmx1bbzPgcbmSgMv0PB4JPeR2qPaKshSJjI0ENwtaA7IcmfzJVO9JLLlG92Q6ZPR06ff0yqs6tfc9kQshZW17XgQzuukFwbI7iuHICfi2rXXr0FVsbY70Ty19E6J7k1/sCkSlIrSoYpdDjlaWSMa9p5HAELP02q4Kvo1JliBbvjMNxN4Dri1oF/S8laSSQAXk3AC8k5AB0rzK21pxSXiKM3wMN5dyPfmv1DL3rHq5wri5Pr2G/RVWXT3F/Hq+4p7NxYqZA3/ub5ZfRezLySxMeKnw9Be7uYV64s+zV+238zVtd/upfIFQ2gN8rBoafNyvlnq6N84GhjdpTWPUSy6FvVDcitFXVW3gqwCsKhUjkqRyAMNZ/wC9t60mxy43R/4sP8uT9TV3Z/723rSbHLu3MOOlUZnxAt75GpLYs6aS/wAv7R6RPGti37v9M01Q0be6NEzRG3vIv9VYLlrbhcuk4hHdikednLek5PtKi0st0QGlw8sqyj1vpYWuyOAdrAKiyVNA7PGOy8bEu1WjldPeTGGl1caY7rRhnJh62kll4TmxN1Ov2qHLY5p4spHWaDsIS+WguXRZGUNoUvrlGQemHrTz2MmHFex2vE07CFXz2UpQ9zF1XNKzy0t0esWba9ZRL2kUL0w9WU9T0hvGhkGppOxV00ZbkIIOggg+aolCS6pm+ucZdGmRnqzq219Jo4wtfvjB7kt7gNRzjvVY9MPXIWSg8xeC6dMLVuzWTcwbp7ffgP8Abe136rlzSN05t37uB1/53tA8r1g0hWn9dfjGfsY3snS5zu/dltXFqqRSuC92GPm472s7eU9qqCUJFlnOU3mTNUaoVLdgsI0255FfTQfhikOxvqvUl5xuZRX0iR2iEDxPB/8AVejr0Gz1in6nldqPOofggWbrM30l3QGjyWkWZpBvpL+td3JjEUz6Gjq0cFTVEoA4IUtTKwSOSpHFAGFs+f8Alt60mwq/rWpXy0qCcFuCLFiDicWUg5Bdd5rJwUt0UuNpGIOddflGUkFWJtXSNLPB/tKK7K1Ddnnrk9DqKLZWKyvHTBtkLzmmWwpbeK5g/oCiM3Q6Y05d7cNBZd5gratTBix6C1dx6gULz2DdQeP4kDT1HkbQVY0fdMox48cjNQa8eRU1dB9pU9NYuw2BSKigtzQX/jBvXa5u0Kxgrijv4k0btT2+pViafQqcJR6omIQD26sqL10iIuJImnIQCOkArtC5jJJMrp6goz+NDGenAAe8KupFhKE/8Ms6j3haEoVUqa5dYovhqLYfxk19TGz7mcB4ksjOg4HDzF6rptzB/uTtPQ6Mt8wTsXoSFnloqZeyao7T1Ufb8zyyfc7pjcwjf1X3fqAVfPZCmsz0d56uFw8ivY1yVRLZtT6No0R2xeuqTMPub0CSN05kY5huiaA9rm5sZOfWtui5C21VKqCghffc7rHY+0Fl2G+dx0vdtWoWXoOWQn8zj5lXxM0zVUQcEKQmaMOCE8plYJClQgCBSKpY83kXagE17AjVohcwju8+8pZbMxn/AOKFJY6P6C06EYQZZj32NZ9BR32Ob9Bbe5IWBGEGWYJ9khoTLrLAci9BMIXDqK1GEGWYFlUPZla97eq5wUuKlUpmaZ561ztoWvdV7TyJiSqmldOFFHaCkN42B2ttx8lKjtO73ovC4japklTBRn1J0IO5HmWliOcOb2A7FIZXcB98DrXjaqp9SnQmH1S7QjB3JpGUpjsz2nU4JwLHuq0jkQ1srcznDU4qOA3jYJCsqysqQ33yetcU8y0Ewzhp1i4+RXN1kt5GkSKkjtL8UfcfmnmWii5Q5vZeFzDO7yLOR1wJ/KT5FZmqhwlJrCvg5pZGCL8hcdHQE3VDMqlFYISeTUQDInVxFmC7UiIIQhAAhCEACEIQAIQhAAhCEACEIQAlyC1KhAHBjCQwjQnEIAYNEB5E0+r26FMQgCsfVLUw+pQrpJcgDOvqRMPqYrUkJN7CAMkKoN+ZW1W1fhuVtvQXQagAaEqEIA//2Q=="/>
          <p:cNvSpPr>
            <a:spLocks noChangeAspect="1" noChangeArrowheads="1"/>
          </p:cNvSpPr>
          <p:nvPr/>
        </p:nvSpPr>
        <p:spPr bwMode="auto">
          <a:xfrm>
            <a:off x="155575" y="-1189038"/>
            <a:ext cx="2476500" cy="2476501"/>
          </a:xfrm>
          <a:prstGeom prst="rect">
            <a:avLst/>
          </a:prstGeom>
          <a:noFill/>
        </p:spPr>
        <p:txBody>
          <a:bodyPr vert="horz" wrap="square" lIns="91440" tIns="45720" rIns="91440" bIns="45720" numCol="1" anchor="t" anchorCtr="0" compatLnSpc="1">
            <a:prstTxWarp prst="textNoShape">
              <a:avLst/>
            </a:prstTxWarp>
          </a:bodyPr>
          <a:lstStyle/>
          <a:p>
            <a:endParaRPr lang="bg-BG"/>
          </a:p>
        </p:txBody>
      </p:sp>
      <p:pic>
        <p:nvPicPr>
          <p:cNvPr id="51206" name="Picture 6" descr="http://www.cerra.org/media/images/2012/8/powerpoint_logo.jpeg"/>
          <p:cNvPicPr>
            <a:picLocks noChangeAspect="1" noChangeArrowheads="1"/>
          </p:cNvPicPr>
          <p:nvPr/>
        </p:nvPicPr>
        <p:blipFill>
          <a:blip r:embed="rId2" cstate="print"/>
          <a:srcRect/>
          <a:stretch>
            <a:fillRect/>
          </a:stretch>
        </p:blipFill>
        <p:spPr bwMode="auto">
          <a:xfrm>
            <a:off x="6372200" y="3573016"/>
            <a:ext cx="2286016" cy="2071678"/>
          </a:xfrm>
          <a:prstGeom prst="rect">
            <a:avLst/>
          </a:prstGeom>
          <a:noFill/>
        </p:spPr>
      </p:pic>
    </p:spTree>
    <p:extLst>
      <p:ext uri="{BB962C8B-B14F-4D97-AF65-F5344CB8AC3E}">
        <p14:creationId xmlns="" xmlns:p14="http://schemas.microsoft.com/office/powerpoint/2010/main" val="35197160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pPr lvl="1" algn="ctr"/>
            <a:r>
              <a:rPr lang="en-US" sz="3200" dirty="0" smtClean="0"/>
              <a:t>Multimedia</a:t>
            </a:r>
            <a:endParaRPr lang="en-US" sz="3200" dirty="0"/>
          </a:p>
        </p:txBody>
      </p:sp>
      <p:sp>
        <p:nvSpPr>
          <p:cNvPr id="11" name="Subtitle 2"/>
          <p:cNvSpPr>
            <a:spLocks noGrp="1"/>
          </p:cNvSpPr>
          <p:nvPr>
            <p:ph type="subTitle" idx="1"/>
          </p:nvPr>
        </p:nvSpPr>
        <p:spPr>
          <a:xfrm>
            <a:off x="609600" y="1981199"/>
            <a:ext cx="7924800" cy="954880"/>
          </a:xfrm>
        </p:spPr>
        <p:txBody>
          <a:bodyPr/>
          <a:lstStyle/>
          <a:p>
            <a:r>
              <a:rPr lang="en-US" dirty="0" smtClean="0"/>
              <a:t>Software for creation / amendment of multimedia: sound, video, file formats</a:t>
            </a:r>
            <a:endParaRPr lang="en-US" dirty="0"/>
          </a:p>
        </p:txBody>
      </p:sp>
      <p:pic>
        <p:nvPicPr>
          <p:cNvPr id="12" name="Picture 2" descr="http://press.liacs.nl/medialab/bin/query.cgi?doc=146:frontpage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091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Which of the following file extensions is not used for video files?</a:t>
            </a:r>
            <a:endParaRPr lang="en-US" dirty="0" smtClean="0"/>
          </a:p>
          <a:p>
            <a:pPr marL="871538" lvl="1" indent="-514350">
              <a:buFont typeface="+mj-lt"/>
              <a:buAutoNum type="alphaLcParenR"/>
            </a:pPr>
            <a:r>
              <a:rPr lang="en-US" dirty="0" smtClean="0"/>
              <a:t>MPEG</a:t>
            </a:r>
          </a:p>
          <a:p>
            <a:pPr marL="871538" lvl="1" indent="-514350">
              <a:buFont typeface="+mj-lt"/>
              <a:buAutoNum type="alphaLcParenR"/>
            </a:pPr>
            <a:r>
              <a:rPr lang="en-US" dirty="0" smtClean="0"/>
              <a:t>GIF</a:t>
            </a:r>
          </a:p>
          <a:p>
            <a:pPr marL="871538" lvl="1" indent="-514350">
              <a:buFont typeface="+mj-lt"/>
              <a:buAutoNum type="alphaLcParenR"/>
            </a:pPr>
            <a:r>
              <a:rPr lang="en-US" dirty="0" smtClean="0"/>
              <a:t>AVI</a:t>
            </a:r>
          </a:p>
          <a:p>
            <a:pPr marL="871538" lvl="1" indent="-514350">
              <a:buFont typeface="+mj-lt"/>
              <a:buAutoNum type="alphaLcParenR"/>
            </a:pPr>
            <a:r>
              <a:rPr lang="en-US" dirty="0" smtClean="0"/>
              <a:t>WMV</a:t>
            </a:r>
          </a:p>
          <a:p>
            <a:pPr marL="357188" lvl="1" indent="0">
              <a:spcBef>
                <a:spcPts val="0"/>
              </a:spcBef>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
        <p:nvSpPr>
          <p:cNvPr id="5" name="Oval 4"/>
          <p:cNvSpPr/>
          <p:nvPr/>
        </p:nvSpPr>
        <p:spPr>
          <a:xfrm>
            <a:off x="500034" y="278605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9360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3000" dirty="0" smtClean="0"/>
              <a:t>AVI, MPEG, WMV </a:t>
            </a:r>
            <a:r>
              <a:rPr lang="en-US" sz="3000" dirty="0" smtClean="0"/>
              <a:t>are video formats.</a:t>
            </a:r>
            <a:endParaRPr lang="en-US" sz="3000" dirty="0" smtClean="0"/>
          </a:p>
          <a:p>
            <a:r>
              <a:rPr lang="en-US" sz="3000" dirty="0" smtClean="0"/>
              <a:t>GIF </a:t>
            </a:r>
            <a:r>
              <a:rPr lang="en-US" sz="3000" dirty="0" smtClean="0"/>
              <a:t>is image format</a:t>
            </a:r>
            <a:r>
              <a:rPr lang="bg-BG" sz="3000" dirty="0" smtClean="0"/>
              <a:t>.</a:t>
            </a:r>
            <a:endParaRPr lang="en-US" sz="3000" dirty="0" smtClean="0"/>
          </a:p>
          <a:p>
            <a:endParaRPr lang="en-US" sz="3000" dirty="0" smtClean="0"/>
          </a:p>
          <a:p>
            <a:r>
              <a:rPr lang="en-US" sz="3000" dirty="0" smtClean="0"/>
              <a:t>Info:</a:t>
            </a:r>
            <a:endParaRPr lang="en-US" sz="3000" dirty="0" smtClean="0"/>
          </a:p>
          <a:p>
            <a:pPr>
              <a:buNone/>
            </a:pPr>
            <a:r>
              <a:rPr lang="en-US" sz="2400" dirty="0" smtClean="0">
                <a:solidFill>
                  <a:srgbClr val="9ED000"/>
                </a:solidFill>
              </a:rPr>
              <a:t>     http</a:t>
            </a:r>
            <a:r>
              <a:rPr lang="en-US" sz="2400" dirty="0" smtClean="0">
                <a:solidFill>
                  <a:srgbClr val="9ED000"/>
                </a:solidFill>
              </a:rPr>
              <a:t>://en.wikipedia.org/wiki/Gif</a:t>
            </a:r>
            <a:endParaRPr lang="en-US" sz="2400" dirty="0" smtClean="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 xmlns:p14="http://schemas.microsoft.com/office/powerpoint/2010/main" val="3409049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pPr lvl="1" algn="ctr"/>
            <a:r>
              <a:rPr lang="en-US" sz="3200" dirty="0" smtClean="0"/>
              <a:t>Computer networks</a:t>
            </a:r>
            <a:endParaRPr lang="en-US" sz="3200" dirty="0"/>
          </a:p>
        </p:txBody>
      </p:sp>
      <p:sp>
        <p:nvSpPr>
          <p:cNvPr id="14" name="Subtitle 2"/>
          <p:cNvSpPr>
            <a:spLocks noGrp="1"/>
          </p:cNvSpPr>
          <p:nvPr>
            <p:ph type="subTitle" idx="1"/>
          </p:nvPr>
        </p:nvSpPr>
        <p:spPr>
          <a:xfrm>
            <a:off x="762000" y="5300754"/>
            <a:ext cx="7620000" cy="1031078"/>
          </a:xfrm>
        </p:spPr>
        <p:txBody>
          <a:bodyPr/>
          <a:lstStyle/>
          <a:p>
            <a:r>
              <a:rPr lang="en-US" dirty="0" smtClean="0"/>
              <a:t>OSI  model</a:t>
            </a:r>
            <a:r>
              <a:rPr lang="bg-BG" dirty="0" smtClean="0"/>
              <a:t>, </a:t>
            </a:r>
            <a:r>
              <a:rPr lang="en-US" dirty="0" smtClean="0"/>
              <a:t>network models, protocols, standards, hardware equipment</a:t>
            </a:r>
            <a:endParaRPr lang="en-US" dirty="0"/>
          </a:p>
        </p:txBody>
      </p:sp>
      <p:pic>
        <p:nvPicPr>
          <p:cNvPr id="15" name="Picture 2" descr="http://supportpc.eu/wp-content/uploads/2010/08/network-security-news.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78234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152400" y="914400"/>
            <a:ext cx="8915400" cy="5791200"/>
          </a:xfrm>
        </p:spPr>
        <p:txBody>
          <a:bodyPr/>
          <a:lstStyle/>
          <a:p>
            <a:r>
              <a:rPr lang="en-US" dirty="0" smtClean="0"/>
              <a:t>The arrangement of the local network configuration is </a:t>
            </a:r>
            <a:r>
              <a:rPr lang="en-US" dirty="0" smtClean="0"/>
              <a:t>called</a:t>
            </a:r>
            <a:r>
              <a:rPr lang="bg-BG" dirty="0" smtClean="0"/>
              <a:t>:</a:t>
            </a:r>
          </a:p>
          <a:p>
            <a:pPr marL="871538" lvl="1" indent="-514350">
              <a:buFont typeface="+mj-lt"/>
              <a:buAutoNum type="alphaLcParenR"/>
            </a:pPr>
            <a:r>
              <a:rPr lang="en-US" dirty="0" smtClean="0"/>
              <a:t>Network </a:t>
            </a:r>
            <a:r>
              <a:rPr lang="en-US" dirty="0" smtClean="0"/>
              <a:t>topology</a:t>
            </a:r>
          </a:p>
          <a:p>
            <a:pPr marL="871538" lvl="1" indent="-514350">
              <a:buFont typeface="+mj-lt"/>
              <a:buAutoNum type="alphaLcParenR"/>
            </a:pPr>
            <a:r>
              <a:rPr lang="en-US" dirty="0" smtClean="0"/>
              <a:t>Network </a:t>
            </a:r>
            <a:r>
              <a:rPr lang="en-US" dirty="0" smtClean="0"/>
              <a:t>organization</a:t>
            </a:r>
          </a:p>
          <a:p>
            <a:pPr marL="871538" lvl="1" indent="-514350">
              <a:buFont typeface="+mj-lt"/>
              <a:buAutoNum type="alphaLcParenR"/>
            </a:pPr>
            <a:r>
              <a:rPr lang="en-US" dirty="0" smtClean="0"/>
              <a:t>Network Model</a:t>
            </a:r>
            <a:endParaRPr lang="bg-BG" dirty="0" smtClean="0"/>
          </a:p>
          <a:p>
            <a:pPr marL="871538" lvl="1" indent="-514350">
              <a:buFont typeface="+mj-lt"/>
              <a:buAutoNum type="alphaLcParenR"/>
            </a:pPr>
            <a:r>
              <a:rPr lang="en-US" dirty="0" smtClean="0"/>
              <a:t>Network Mode</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Oval 4"/>
          <p:cNvSpPr/>
          <p:nvPr/>
        </p:nvSpPr>
        <p:spPr>
          <a:xfrm>
            <a:off x="440359"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95189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en-US" dirty="0" smtClean="0"/>
              <a:t>Computer programs </a:t>
            </a:r>
            <a:endParaRPr lang="en-US" dirty="0"/>
          </a:p>
        </p:txBody>
      </p:sp>
      <p:sp>
        <p:nvSpPr>
          <p:cNvPr id="10" name="Subtitle 2"/>
          <p:cNvSpPr>
            <a:spLocks noGrp="1"/>
          </p:cNvSpPr>
          <p:nvPr>
            <p:ph type="subTitle" idx="1"/>
          </p:nvPr>
        </p:nvSpPr>
        <p:spPr>
          <a:xfrm>
            <a:off x="609600" y="5603080"/>
            <a:ext cx="7924800" cy="569120"/>
          </a:xfrm>
        </p:spPr>
        <p:txBody>
          <a:bodyPr/>
          <a:lstStyle/>
          <a:p>
            <a:r>
              <a:rPr lang="en-US" dirty="0" smtClean="0"/>
              <a:t>software</a:t>
            </a:r>
            <a:endParaRPr lang="en-US" dirty="0"/>
          </a:p>
        </p:txBody>
      </p:sp>
      <p:pic>
        <p:nvPicPr>
          <p:cNvPr id="11"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00506">
            <a:off x="804559"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a:xfrm>
            <a:off x="228600" y="762000"/>
            <a:ext cx="8763000" cy="5791200"/>
          </a:xfrm>
        </p:spPr>
        <p:txBody>
          <a:bodyPr/>
          <a:lstStyle/>
          <a:p>
            <a:pPr>
              <a:spcBef>
                <a:spcPts val="0"/>
              </a:spcBef>
            </a:pPr>
            <a:r>
              <a:rPr lang="en-US" dirty="0" smtClean="0"/>
              <a:t>Network topology is the arrangement of the various elements (links, nodes, etc.) of a computer network. </a:t>
            </a:r>
          </a:p>
          <a:p>
            <a:pPr>
              <a:spcBef>
                <a:spcPts val="0"/>
              </a:spcBef>
            </a:pPr>
            <a:r>
              <a:rPr lang="en-US" dirty="0" smtClean="0"/>
              <a:t>Essentially, it is the topological structure of a network, and may be depicted physically or logically. </a:t>
            </a:r>
          </a:p>
          <a:p>
            <a:pPr>
              <a:spcBef>
                <a:spcPts val="0"/>
              </a:spcBef>
            </a:pPr>
            <a:r>
              <a:rPr lang="en-US" dirty="0" smtClean="0"/>
              <a:t>Info:</a:t>
            </a:r>
          </a:p>
          <a:p>
            <a:pPr>
              <a:spcBef>
                <a:spcPts val="0"/>
              </a:spcBef>
            </a:pPr>
            <a:r>
              <a:rPr lang="en-US" sz="2400" dirty="0" smtClean="0">
                <a:solidFill>
                  <a:srgbClr val="9ED000"/>
                </a:solidFill>
              </a:rPr>
              <a:t>http://en.wikipedia.org/wiki/Network_topology</a:t>
            </a:r>
            <a:endParaRPr lang="en-US" sz="2400" dirty="0" smtClean="0">
              <a:solidFill>
                <a:srgbClr val="9ED000"/>
              </a:solidFill>
            </a:endParaRPr>
          </a:p>
          <a:p>
            <a:pPr>
              <a:spcBef>
                <a:spcPts val="0"/>
              </a:spcBef>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50</a:t>
            </a:fld>
            <a:endParaRPr lang="en-US" dirty="0"/>
          </a:p>
        </p:txBody>
      </p:sp>
    </p:spTree>
    <p:extLst>
      <p:ext uri="{BB962C8B-B14F-4D97-AF65-F5344CB8AC3E}">
        <p14:creationId xmlns="" xmlns:p14="http://schemas.microsoft.com/office/powerpoint/2010/main" val="1161143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pPr lvl="1" algn="ctr"/>
            <a:r>
              <a:rPr lang="en-US" sz="3200" dirty="0" smtClean="0"/>
              <a:t>Internet</a:t>
            </a:r>
            <a:endParaRPr lang="en-US" sz="3200" dirty="0"/>
          </a:p>
        </p:txBody>
      </p:sp>
      <p:sp>
        <p:nvSpPr>
          <p:cNvPr id="9"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WWW, HTTP, </a:t>
            </a:r>
            <a:r>
              <a:rPr lang="en-US" dirty="0" smtClean="0"/>
              <a:t>FTP, </a:t>
            </a:r>
            <a:r>
              <a:rPr lang="ru-RU" dirty="0" smtClean="0"/>
              <a:t>SMTP</a:t>
            </a:r>
            <a:r>
              <a:rPr lang="en-US" dirty="0" smtClean="0"/>
              <a:t>, POP3, IMAP, </a:t>
            </a:r>
            <a:r>
              <a:rPr lang="en-US" dirty="0" err="1" smtClean="0"/>
              <a:t>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49750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The FTP protocol abbreviation stands for</a:t>
            </a:r>
            <a:r>
              <a:rPr lang="bg-BG" dirty="0" smtClean="0"/>
              <a:t>:</a:t>
            </a:r>
            <a:endParaRPr lang="bg-BG" dirty="0" smtClean="0"/>
          </a:p>
          <a:p>
            <a:pPr marL="871538" lvl="1" indent="-514350">
              <a:buFont typeface="+mj-lt"/>
              <a:buAutoNum type="alphaLcParenR"/>
            </a:pPr>
            <a:r>
              <a:rPr lang="en-US" dirty="0" smtClean="0"/>
              <a:t>File Transmission Protocol</a:t>
            </a:r>
          </a:p>
          <a:p>
            <a:pPr marL="871538" lvl="1" indent="-514350">
              <a:buFont typeface="+mj-lt"/>
              <a:buAutoNum type="alphaLcParenR"/>
            </a:pPr>
            <a:r>
              <a:rPr lang="en-US" dirty="0" smtClean="0"/>
              <a:t>File Terminal Protocol</a:t>
            </a:r>
          </a:p>
          <a:p>
            <a:pPr marL="871538" lvl="1" indent="-514350">
              <a:buFont typeface="+mj-lt"/>
              <a:buAutoNum type="alphaLcParenR"/>
            </a:pPr>
            <a:r>
              <a:rPr lang="en-US" dirty="0" smtClean="0"/>
              <a:t>File Transfer Protocol</a:t>
            </a:r>
          </a:p>
          <a:p>
            <a:pPr marL="871538" lvl="1" indent="-514350">
              <a:buFont typeface="+mj-lt"/>
              <a:buAutoNum type="alphaLcParenR"/>
            </a:pPr>
            <a:r>
              <a:rPr lang="en-US" dirty="0" smtClean="0"/>
              <a:t>File Telnet Protocol</a:t>
            </a:r>
          </a:p>
          <a:p>
            <a:pPr marL="871538" lvl="1" indent="-514350">
              <a:buNone/>
            </a:pPr>
            <a:endParaRPr lang="bg-BG"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
        <p:nvSpPr>
          <p:cNvPr id="5" name="Oval 4"/>
          <p:cNvSpPr/>
          <p:nvPr/>
        </p:nvSpPr>
        <p:spPr>
          <a:xfrm>
            <a:off x="539552" y="292494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365888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
        <p:nvSpPr>
          <p:cNvPr id="5" name="Content Placeholder 4"/>
          <p:cNvSpPr>
            <a:spLocks noGrp="1"/>
          </p:cNvSpPr>
          <p:nvPr>
            <p:ph idx="1"/>
          </p:nvPr>
        </p:nvSpPr>
        <p:spPr/>
        <p:txBody>
          <a:bodyPr/>
          <a:lstStyle/>
          <a:p>
            <a:r>
              <a:rPr lang="en-US" dirty="0" smtClean="0"/>
              <a:t>File Transfer Protocol (FTP) is a standard network protocol used to transfer files from one host to another host over a TCP-based network, such as the Internet</a:t>
            </a:r>
            <a:r>
              <a:rPr lang="en-US" dirty="0" smtClean="0"/>
              <a:t>.</a:t>
            </a:r>
          </a:p>
          <a:p>
            <a:r>
              <a:rPr lang="en-US" dirty="0" smtClean="0"/>
              <a:t>Info:</a:t>
            </a:r>
          </a:p>
          <a:p>
            <a:r>
              <a:rPr lang="en-US" sz="2400" dirty="0" smtClean="0">
                <a:solidFill>
                  <a:srgbClr val="9ED000"/>
                </a:solidFill>
              </a:rPr>
              <a:t>http://en.wikipedia.org/wiki/FTP_protocol</a:t>
            </a:r>
            <a:endParaRPr lang="en-US" sz="2400" dirty="0" smtClean="0">
              <a:solidFill>
                <a:srgbClr val="9ED000"/>
              </a:solidFill>
            </a:endParaRPr>
          </a:p>
          <a:p>
            <a:pPr>
              <a:buNone/>
            </a:pPr>
            <a:endParaRPr lang="en-US" dirty="0" smtClean="0">
              <a:hlinkClick r:id="rId2"/>
            </a:endParaRPr>
          </a:p>
        </p:txBody>
      </p:sp>
    </p:spTree>
    <p:extLst>
      <p:ext uri="{BB962C8B-B14F-4D97-AF65-F5344CB8AC3E}">
        <p14:creationId xmlns="" xmlns:p14="http://schemas.microsoft.com/office/powerpoint/2010/main" val="512968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pPr lvl="1" algn="ctr"/>
            <a:r>
              <a:rPr lang="en-US" sz="3200" dirty="0" smtClean="0"/>
              <a:t>Electronic communication and e-mail</a:t>
            </a:r>
            <a:endParaRPr lang="en-US" sz="3200"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social networks, forums …</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8885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When sending email message all </a:t>
            </a:r>
            <a:r>
              <a:rPr lang="en-US" dirty="0" smtClean="0"/>
              <a:t>addresses </a:t>
            </a:r>
            <a:r>
              <a:rPr lang="en-US" dirty="0" smtClean="0"/>
              <a:t>in CC:</a:t>
            </a:r>
            <a:endParaRPr lang="bg-BG" dirty="0" smtClean="0"/>
          </a:p>
          <a:p>
            <a:pPr marL="871538" lvl="1" indent="-514350">
              <a:buFont typeface="+mj-lt"/>
              <a:buAutoNum type="alphaLcParenR"/>
            </a:pPr>
            <a:r>
              <a:rPr lang="en-US" dirty="0" smtClean="0"/>
              <a:t>Are going to be visible from the other email receivers</a:t>
            </a:r>
            <a:endParaRPr lang="bg-BG" dirty="0" smtClean="0"/>
          </a:p>
          <a:p>
            <a:pPr marL="871538" lvl="1" indent="-514350">
              <a:buFont typeface="+mj-lt"/>
              <a:buAutoNum type="alphaLcParenR"/>
            </a:pPr>
            <a:r>
              <a:rPr lang="en-US" dirty="0" smtClean="0"/>
              <a:t>Are going to be </a:t>
            </a:r>
            <a:r>
              <a:rPr lang="en-US" dirty="0" smtClean="0"/>
              <a:t>invisible </a:t>
            </a:r>
            <a:r>
              <a:rPr lang="en-US" dirty="0" smtClean="0"/>
              <a:t>from the other email receivers</a:t>
            </a:r>
            <a:endParaRPr lang="bg-BG" dirty="0" smtClean="0"/>
          </a:p>
          <a:p>
            <a:pPr marL="871538" lvl="1" indent="-514350">
              <a:buFont typeface="+mj-lt"/>
              <a:buAutoNum type="alphaLcParenR"/>
            </a:pPr>
            <a:r>
              <a:rPr lang="en-US" dirty="0" smtClean="0"/>
              <a:t>Are </a:t>
            </a:r>
            <a:r>
              <a:rPr lang="en-US" dirty="0" smtClean="0"/>
              <a:t>not going </a:t>
            </a:r>
            <a:r>
              <a:rPr lang="en-US" dirty="0" smtClean="0"/>
              <a:t>to be included in </a:t>
            </a:r>
            <a:r>
              <a:rPr lang="en-US" dirty="0" smtClean="0"/>
              <a:t>the private information of the letter</a:t>
            </a:r>
            <a:endParaRPr lang="bg-BG" dirty="0" smtClean="0"/>
          </a:p>
          <a:p>
            <a:pPr marL="871538" lvl="1" indent="-514350">
              <a:buFont typeface="+mj-lt"/>
              <a:buAutoNum type="alphaLcParenR"/>
            </a:pPr>
            <a:r>
              <a:rPr lang="en-US" dirty="0" smtClean="0"/>
              <a:t>Are not going to be visible to the sender</a:t>
            </a:r>
            <a:endParaRPr lang="bg-BG" dirty="0" smtClean="0"/>
          </a:p>
          <a:p>
            <a:pPr marL="871538" lvl="1" indent="-514350">
              <a:buFont typeface="+mj-lt"/>
              <a:buAutoNum type="alphaLcParenR"/>
            </a:pP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
        <p:nvSpPr>
          <p:cNvPr id="5" name="Oval 4"/>
          <p:cNvSpPr/>
          <p:nvPr/>
        </p:nvSpPr>
        <p:spPr>
          <a:xfrm>
            <a:off x="467544" y="2132856"/>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02683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pPr marL="282575" lvl="1" indent="-282575">
              <a:buClr>
                <a:schemeClr val="accent5">
                  <a:lumMod val="40000"/>
                  <a:lumOff val="60000"/>
                </a:schemeClr>
              </a:buClr>
              <a:buSzPct val="70000"/>
              <a:buFont typeface="Wingdings 2" pitchFamily="18" charset="2"/>
              <a:buChar char=""/>
              <a:tabLst>
                <a:tab pos="282575" algn="l"/>
              </a:tabLst>
            </a:pPr>
            <a:r>
              <a:rPr lang="en-US" dirty="0" smtClean="0"/>
              <a:t>In email, the abbreviation CC indicates those who are to receive a copy of a message addressed primarily to another. </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The list of </a:t>
            </a:r>
            <a:r>
              <a:rPr lang="en-US" dirty="0" err="1" smtClean="0"/>
              <a:t>CCed</a:t>
            </a:r>
            <a:r>
              <a:rPr lang="en-US" dirty="0" smtClean="0"/>
              <a:t> recipients is visible to all other recipients of the message. An additional BCC (blind carbon copy) field is available for hidden </a:t>
            </a:r>
            <a:r>
              <a:rPr lang="en-US" dirty="0" smtClean="0"/>
              <a:t>notification</a:t>
            </a:r>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Info:</a:t>
            </a:r>
          </a:p>
          <a:p>
            <a:pPr marL="282575" lvl="1" indent="-282575">
              <a:buClr>
                <a:schemeClr val="accent5">
                  <a:lumMod val="40000"/>
                  <a:lumOff val="60000"/>
                </a:schemeClr>
              </a:buClr>
              <a:buSzPct val="70000"/>
              <a:buFont typeface="Wingdings 2" pitchFamily="18" charset="2"/>
              <a:buChar char=""/>
              <a:tabLst>
                <a:tab pos="282575" algn="l"/>
              </a:tabLst>
            </a:pPr>
            <a:r>
              <a:rPr lang="en-US" sz="2400" dirty="0" smtClean="0">
                <a:solidFill>
                  <a:srgbClr val="9ED000"/>
                </a:solidFill>
              </a:rPr>
              <a:t>http://en.wikipedia.org/wiki/Email</a:t>
            </a:r>
            <a:endParaRPr lang="en-US" sz="2400" dirty="0" smtClean="0">
              <a:solidFill>
                <a:srgbClr val="9ED000"/>
              </a:solidFill>
            </a:endParaRPr>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 xmlns:p14="http://schemas.microsoft.com/office/powerpoint/2010/main" val="27663093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en-US" dirty="0" smtClean="0"/>
              <a:t>How does  WWW work?</a:t>
            </a:r>
            <a:r>
              <a:rPr lang="bg-BG" dirty="0" smtClean="0"/>
              <a:t> </a:t>
            </a:r>
            <a:r>
              <a:rPr lang="en-US" dirty="0" smtClean="0"/>
              <a:t>Protocol HTTP, GET</a:t>
            </a:r>
            <a:r>
              <a:rPr lang="bg-BG" dirty="0" smtClean="0"/>
              <a:t>,</a:t>
            </a:r>
            <a:r>
              <a:rPr lang="en-US" dirty="0" smtClean="0"/>
              <a:t> POST, URL, web browsers</a:t>
            </a:r>
            <a:r>
              <a:rPr lang="bg-BG" dirty="0" smtClean="0"/>
              <a:t>,</a:t>
            </a:r>
            <a:r>
              <a:rPr lang="en-US" dirty="0" smtClean="0"/>
              <a:t> web page</a:t>
            </a:r>
            <a:r>
              <a:rPr lang="bg-BG" dirty="0" smtClean="0"/>
              <a:t>,</a:t>
            </a:r>
            <a:r>
              <a:rPr lang="en-US" dirty="0" smtClean="0"/>
              <a:t> website</a:t>
            </a:r>
            <a:r>
              <a:rPr lang="bg-BG" dirty="0" smtClean="0"/>
              <a:t>, …</a:t>
            </a:r>
            <a:endParaRPr lang="en-US" dirty="0"/>
          </a:p>
        </p:txBody>
      </p:sp>
      <p:pic>
        <p:nvPicPr>
          <p:cNvPr id="26"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262350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p:txBody>
          <a:bodyPr/>
          <a:lstStyle/>
          <a:p>
            <a:r>
              <a:rPr lang="en-US" dirty="0" smtClean="0"/>
              <a:t>Web </a:t>
            </a:r>
            <a:r>
              <a:rPr lang="en-US" dirty="0" smtClean="0"/>
              <a:t>page is</a:t>
            </a:r>
            <a:r>
              <a:rPr lang="bg-BG" dirty="0" smtClean="0"/>
              <a:t>:</a:t>
            </a:r>
            <a:endParaRPr lang="en-US" dirty="0" smtClean="0"/>
          </a:p>
          <a:p>
            <a:pPr marL="871538" lvl="1" indent="-514350">
              <a:buFont typeface="+mj-lt"/>
              <a:buAutoNum type="alphaLcParenR"/>
            </a:pPr>
            <a:r>
              <a:rPr lang="en-US" dirty="0" smtClean="0"/>
              <a:t>Document that contains hyperlinks</a:t>
            </a:r>
            <a:endParaRPr lang="en-US" dirty="0" smtClean="0"/>
          </a:p>
          <a:p>
            <a:pPr marL="871538" lvl="1" indent="-514350">
              <a:buFont typeface="+mj-lt"/>
              <a:buAutoNum type="alphaLcParenR"/>
            </a:pPr>
            <a:r>
              <a:rPr lang="en-US" dirty="0" smtClean="0"/>
              <a:t>Document that contains </a:t>
            </a:r>
            <a:r>
              <a:rPr lang="en-US" dirty="0" smtClean="0"/>
              <a:t>hyperlinks and hypertext</a:t>
            </a:r>
            <a:endParaRPr lang="en-US" dirty="0" smtClean="0"/>
          </a:p>
          <a:p>
            <a:pPr marL="871538" lvl="1" indent="-514350">
              <a:buFont typeface="+mj-lt"/>
              <a:buAutoNum type="alphaLcParenR"/>
            </a:pPr>
            <a:r>
              <a:rPr lang="en-US" dirty="0" smtClean="0"/>
              <a:t>System that provides multimedia information</a:t>
            </a:r>
            <a:endParaRPr lang="bg-BG" dirty="0" smtClean="0"/>
          </a:p>
          <a:p>
            <a:pPr marL="871538" lvl="1" indent="-514350">
              <a:buFont typeface="+mj-lt"/>
              <a:buAutoNum type="alphaLcParenR"/>
            </a:pPr>
            <a:r>
              <a:rPr lang="en-US" dirty="0" smtClean="0"/>
              <a:t>Document that contains different type of information and hyperlinks</a:t>
            </a:r>
            <a:endParaRPr lang="en-US" dirty="0" smtClean="0"/>
          </a:p>
          <a:p>
            <a:pPr marL="871538" lvl="1" indent="-514350">
              <a:buNone/>
            </a:pPr>
            <a:endParaRPr lang="en-US" dirty="0" smtClean="0"/>
          </a:p>
          <a:p>
            <a:pPr marL="871538" lvl="1" indent="-514350">
              <a:buFont typeface="+mj-lt"/>
              <a:buAutoNum type="alphaLcParenR"/>
            </a:pPr>
            <a:endParaRPr lang="en-US" dirty="0" err="1"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
        <p:nvSpPr>
          <p:cNvPr id="5" name="Oval 4"/>
          <p:cNvSpPr/>
          <p:nvPr/>
        </p:nvSpPr>
        <p:spPr>
          <a:xfrm>
            <a:off x="467544" y="4005064"/>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45055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0"/>
            <a:ext cx="7086600" cy="838200"/>
          </a:xfrm>
        </p:spPr>
        <p:txBody>
          <a:bodyPr/>
          <a:lstStyle/>
          <a:p>
            <a:r>
              <a:rPr lang="en-US" sz="3600" dirty="0" smtClean="0"/>
              <a:t>Answer</a:t>
            </a:r>
            <a:endParaRPr lang="en-US" sz="3600" dirty="0"/>
          </a:p>
        </p:txBody>
      </p:sp>
      <p:sp>
        <p:nvSpPr>
          <p:cNvPr id="3" name="Content Placeholder 2"/>
          <p:cNvSpPr>
            <a:spLocks noGrp="1"/>
          </p:cNvSpPr>
          <p:nvPr>
            <p:ph idx="1"/>
          </p:nvPr>
        </p:nvSpPr>
        <p:spPr>
          <a:xfrm>
            <a:off x="228600" y="609600"/>
            <a:ext cx="8763000" cy="6096000"/>
          </a:xfrm>
        </p:spPr>
        <p:txBody>
          <a:bodyPr/>
          <a:lstStyle/>
          <a:p>
            <a:pPr>
              <a:spcBef>
                <a:spcPts val="300"/>
              </a:spcBef>
              <a:spcAft>
                <a:spcPts val="300"/>
              </a:spcAft>
            </a:pPr>
            <a:r>
              <a:rPr lang="en-US" dirty="0" smtClean="0"/>
              <a:t>The web page is what displays, but the term also refers to a computer file, usually written in HTML or comparable markup language, whose main distinction is to provide hypertext that will navigate to other web pages via links</a:t>
            </a:r>
            <a:r>
              <a:rPr lang="en-US" dirty="0" smtClean="0"/>
              <a:t>.</a:t>
            </a:r>
          </a:p>
          <a:p>
            <a:pPr>
              <a:spcBef>
                <a:spcPts val="300"/>
              </a:spcBef>
              <a:spcAft>
                <a:spcPts val="300"/>
              </a:spcAft>
            </a:pPr>
            <a:endParaRPr lang="en-US" dirty="0" smtClean="0"/>
          </a:p>
          <a:p>
            <a:pPr>
              <a:spcBef>
                <a:spcPts val="300"/>
              </a:spcBef>
              <a:spcAft>
                <a:spcPts val="300"/>
              </a:spcAft>
            </a:pPr>
            <a:r>
              <a:rPr lang="en-US" dirty="0" smtClean="0"/>
              <a:t>Info:</a:t>
            </a:r>
          </a:p>
          <a:p>
            <a:pPr>
              <a:spcBef>
                <a:spcPts val="300"/>
              </a:spcBef>
              <a:spcAft>
                <a:spcPts val="300"/>
              </a:spcAft>
              <a:buNone/>
            </a:pPr>
            <a:r>
              <a:rPr lang="en-US" sz="2400" dirty="0" smtClean="0">
                <a:solidFill>
                  <a:srgbClr val="9ED000"/>
                </a:solidFill>
              </a:rPr>
              <a:t>     http</a:t>
            </a:r>
            <a:r>
              <a:rPr lang="en-US" sz="2400" dirty="0" smtClean="0">
                <a:solidFill>
                  <a:srgbClr val="9ED000"/>
                </a:solidFill>
              </a:rPr>
              <a:t>://en.wikipedia.org/wiki/Web_page</a:t>
            </a:r>
            <a:endParaRPr lang="bg-BG" sz="2400" dirty="0" smtClean="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Tree>
    <p:extLst>
      <p:ext uri="{BB962C8B-B14F-4D97-AF65-F5344CB8AC3E}">
        <p14:creationId xmlns="" xmlns:p14="http://schemas.microsoft.com/office/powerpoint/2010/main" val="3604026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programs is not antivirus</a:t>
            </a:r>
            <a:r>
              <a:rPr lang="bg-BG" dirty="0" smtClean="0"/>
              <a:t>?</a:t>
            </a:r>
          </a:p>
          <a:p>
            <a:pPr marL="871538" lvl="1" indent="-514350">
              <a:buFont typeface="+mj-lt"/>
              <a:buAutoNum type="alphaLcParenR"/>
            </a:pPr>
            <a:r>
              <a:rPr lang="en-US" dirty="0" smtClean="0"/>
              <a:t>AVG</a:t>
            </a:r>
          </a:p>
          <a:p>
            <a:pPr marL="871538" lvl="1" indent="-514350">
              <a:buFont typeface="+mj-lt"/>
              <a:buAutoNum type="alphaLcParenR"/>
            </a:pPr>
            <a:r>
              <a:rPr lang="en-US" dirty="0" smtClean="0"/>
              <a:t>F-port</a:t>
            </a:r>
          </a:p>
          <a:p>
            <a:pPr marL="871538" lvl="1" indent="-514350">
              <a:buFont typeface="+mj-lt"/>
              <a:buAutoNum type="alphaLcParenR"/>
            </a:pPr>
            <a:r>
              <a:rPr lang="en-US" dirty="0" smtClean="0"/>
              <a:t>WINZIP</a:t>
            </a:r>
          </a:p>
          <a:p>
            <a:pPr marL="871538" lvl="1" indent="-514350">
              <a:buFont typeface="+mj-lt"/>
              <a:buAutoNum type="alphaLcParenR"/>
            </a:pPr>
            <a:r>
              <a:rPr lang="en-US" dirty="0" smtClean="0"/>
              <a:t>Norton </a:t>
            </a:r>
            <a:r>
              <a:rPr lang="en-US" dirty="0" err="1" smtClean="0"/>
              <a:t>AntiVirus</a:t>
            </a:r>
            <a:endParaRPr lang="en-US" dirty="0" smtClean="0"/>
          </a:p>
          <a:p>
            <a:pPr marL="871538" lvl="1" indent="-514350">
              <a:buFont typeface="+mj-lt"/>
              <a:buAutoNum type="alphaLcParenR"/>
            </a:pPr>
            <a:r>
              <a:rPr lang="en-US" dirty="0" err="1" smtClean="0"/>
              <a:t>Avast</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500034" y="3357562"/>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45676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pPr lvl="1" algn="ctr"/>
            <a:r>
              <a:rPr lang="en-US" sz="3200" dirty="0" smtClean="0"/>
              <a:t>Web Front-end and Design </a:t>
            </a:r>
            <a:endParaRPr lang="en-US" sz="3200" dirty="0"/>
          </a:p>
        </p:txBody>
      </p:sp>
      <p:sp>
        <p:nvSpPr>
          <p:cNvPr id="11"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text, graphic, link</a:t>
            </a:r>
            <a:r>
              <a:rPr lang="bg-BG" dirty="0" smtClean="0"/>
              <a:t>,</a:t>
            </a:r>
            <a:r>
              <a:rPr lang="en-US" dirty="0" smtClean="0"/>
              <a:t> tables, forms…</a:t>
            </a:r>
            <a:endParaRPr lang="en-US" dirty="0"/>
          </a:p>
        </p:txBody>
      </p:sp>
      <p:pic>
        <p:nvPicPr>
          <p:cNvPr id="12" name="Picture 2" descr="http://www.duoh.com/graphics/services-visual.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 xmlns:p14="http://schemas.microsoft.com/office/powerpoint/2010/main" val="1576523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228600" y="609600"/>
            <a:ext cx="8686800" cy="6096000"/>
          </a:xfrm>
        </p:spPr>
        <p:txBody>
          <a:bodyPr/>
          <a:lstStyle/>
          <a:p>
            <a:pPr lvl="0"/>
            <a:r>
              <a:rPr lang="en-US" dirty="0" smtClean="0"/>
              <a:t>Which of the following html tags is </a:t>
            </a:r>
            <a:r>
              <a:rPr lang="en-US" dirty="0" smtClean="0"/>
              <a:t>used </a:t>
            </a:r>
            <a:r>
              <a:rPr lang="en-US" dirty="0" smtClean="0"/>
              <a:t>for </a:t>
            </a:r>
            <a:r>
              <a:rPr lang="en-US" dirty="0" smtClean="0"/>
              <a:t>line breaks</a:t>
            </a:r>
            <a:r>
              <a:rPr lang="bg-BG" dirty="0" smtClean="0"/>
              <a:t>?</a:t>
            </a:r>
            <a:r>
              <a:rPr lang="en-US" dirty="0" smtClean="0"/>
              <a:t> </a:t>
            </a:r>
            <a:endParaRPr lang="bg-BG" dirty="0" smtClean="0"/>
          </a:p>
          <a:p>
            <a:pPr marL="871538" lvl="1" indent="-514350">
              <a:spcBef>
                <a:spcPts val="1200"/>
              </a:spcBef>
              <a:spcAft>
                <a:spcPts val="1200"/>
              </a:spcAft>
              <a:buFont typeface="+mj-lt"/>
              <a:buAutoNum type="alphaLcParenR"/>
            </a:pPr>
            <a:r>
              <a:rPr lang="en-US" sz="2800" dirty="0" smtClean="0"/>
              <a:t>&lt;</a:t>
            </a:r>
            <a:r>
              <a:rPr lang="en-US" sz="2800" dirty="0" err="1" smtClean="0"/>
              <a:t>br</a:t>
            </a:r>
            <a:r>
              <a:rPr lang="en-US" sz="2800" dirty="0" smtClean="0"/>
              <a:t>&gt;</a:t>
            </a:r>
            <a:endParaRPr lang="en-US" sz="2800" dirty="0" smtClean="0"/>
          </a:p>
          <a:p>
            <a:pPr marL="871538" lvl="1" indent="-514350">
              <a:spcBef>
                <a:spcPts val="1200"/>
              </a:spcBef>
              <a:spcAft>
                <a:spcPts val="1200"/>
              </a:spcAft>
              <a:buFont typeface="+mj-lt"/>
              <a:buAutoNum type="alphaLcParenR"/>
            </a:pPr>
            <a:r>
              <a:rPr lang="en-US" sz="2800" dirty="0" smtClean="0"/>
              <a:t>&lt;break /&gt;</a:t>
            </a:r>
          </a:p>
          <a:p>
            <a:pPr marL="871538" lvl="1" indent="-514350">
              <a:spcBef>
                <a:spcPts val="1200"/>
              </a:spcBef>
              <a:spcAft>
                <a:spcPts val="1200"/>
              </a:spcAft>
              <a:buFont typeface="+mj-lt"/>
              <a:buAutoNum type="alphaLcParenR"/>
            </a:pPr>
            <a:r>
              <a:rPr lang="en-US" sz="2800" dirty="0" smtClean="0"/>
              <a:t>&lt;lb /&gt;</a:t>
            </a:r>
          </a:p>
          <a:p>
            <a:pPr marL="871538" lvl="1" indent="-514350">
              <a:spcBef>
                <a:spcPts val="1200"/>
              </a:spcBef>
              <a:spcAft>
                <a:spcPts val="1200"/>
              </a:spcAft>
              <a:buFont typeface="+mj-lt"/>
              <a:buAutoNum type="alphaLcParenR"/>
            </a:pPr>
            <a:r>
              <a:rPr lang="en-US" sz="2800" dirty="0" smtClean="0"/>
              <a:t>&lt;</a:t>
            </a:r>
            <a:r>
              <a:rPr lang="en-US" sz="2800" dirty="0" err="1" smtClean="0"/>
              <a:t>nl</a:t>
            </a:r>
            <a:r>
              <a:rPr lang="en-US" sz="2800" dirty="0" smtClean="0"/>
              <a:t>&gt;</a:t>
            </a:r>
          </a:p>
          <a:p>
            <a:pPr marL="871538" lvl="1" indent="-514350">
              <a:spcBef>
                <a:spcPts val="1200"/>
              </a:spcBef>
              <a:spcAft>
                <a:spcPts val="1200"/>
              </a:spcAft>
              <a:buFont typeface="+mj-lt"/>
              <a:buAutoNum type="alphaLcParenR"/>
            </a:pPr>
            <a:r>
              <a:rPr lang="en-US" sz="2800" dirty="0" smtClean="0"/>
              <a:t>&lt;\n&gt;</a:t>
            </a:r>
          </a:p>
          <a:p>
            <a:pPr marL="871538" lvl="1" indent="-514350">
              <a:buFont typeface="+mj-lt"/>
              <a:buAutoNum type="alphaLcParenR"/>
            </a:pPr>
            <a:r>
              <a:rPr lang="en-US" dirty="0" smtClean="0"/>
              <a:t>None from the above</a:t>
            </a:r>
            <a:r>
              <a:rPr lang="en-US" dirty="0" smtClean="0"/>
              <a:t/>
            </a:r>
            <a:br>
              <a:rPr lang="en-US" dirty="0" smtClean="0"/>
            </a:br>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
        <p:nvSpPr>
          <p:cNvPr id="5" name="Oval 4"/>
          <p:cNvSpPr/>
          <p:nvPr/>
        </p:nvSpPr>
        <p:spPr>
          <a:xfrm>
            <a:off x="500034" y="1857364"/>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8141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3000" dirty="0" smtClean="0"/>
              <a:t>Line breaks:&lt;</a:t>
            </a:r>
            <a:r>
              <a:rPr lang="en-US" sz="3000" dirty="0" err="1" smtClean="0"/>
              <a:t>br</a:t>
            </a:r>
            <a:r>
              <a:rPr lang="en-US" sz="3000" dirty="0" smtClean="0"/>
              <a:t>&gt;.  '</a:t>
            </a:r>
            <a:r>
              <a:rPr lang="en-US" sz="3000" dirty="0" err="1" smtClean="0"/>
              <a:t>br</a:t>
            </a:r>
            <a:r>
              <a:rPr lang="en-US" sz="3000" dirty="0" smtClean="0"/>
              <a:t>' breaks a line without altering the semantic structure of the page. Note also that '</a:t>
            </a:r>
            <a:r>
              <a:rPr lang="en-US" sz="3000" dirty="0" err="1" smtClean="0"/>
              <a:t>br</a:t>
            </a:r>
            <a:r>
              <a:rPr lang="en-US" sz="3000" dirty="0" smtClean="0"/>
              <a:t>' is an empty element in that, while it may have attributes, it can take no content and it may not have an end tag</a:t>
            </a:r>
            <a:r>
              <a:rPr lang="en-US" sz="3000" dirty="0" smtClean="0"/>
              <a:t>.</a:t>
            </a:r>
          </a:p>
          <a:p>
            <a:r>
              <a:rPr lang="en-US" sz="2800" dirty="0" smtClean="0"/>
              <a:t>Info:</a:t>
            </a:r>
          </a:p>
          <a:p>
            <a:pPr>
              <a:buNone/>
            </a:pPr>
            <a:r>
              <a:rPr lang="en-US" sz="2400" dirty="0" smtClean="0">
                <a:solidFill>
                  <a:srgbClr val="9ED000"/>
                </a:solidFill>
              </a:rPr>
              <a:t>     http</a:t>
            </a:r>
            <a:r>
              <a:rPr lang="en-US" sz="2400" dirty="0" smtClean="0">
                <a:solidFill>
                  <a:srgbClr val="9ED000"/>
                </a:solidFill>
              </a:rPr>
              <a:t>://en.wikipedia.org/wiki/Html#Element_examples</a:t>
            </a:r>
            <a:endParaRPr lang="bg-BG" sz="2400" dirty="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62</a:t>
            </a:fld>
            <a:endParaRPr lang="en-US" dirty="0"/>
          </a:p>
        </p:txBody>
      </p:sp>
    </p:spTree>
    <p:extLst>
      <p:ext uri="{BB962C8B-B14F-4D97-AF65-F5344CB8AC3E}">
        <p14:creationId xmlns="" xmlns:p14="http://schemas.microsoft.com/office/powerpoint/2010/main" val="21865965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pPr lvl="1" algn="ctr"/>
            <a:r>
              <a:rPr lang="en-US" sz="3200" dirty="0" smtClean="0"/>
              <a:t>Web scripting languages (JavaScript, </a:t>
            </a:r>
            <a:br>
              <a:rPr lang="en-US" sz="3200" dirty="0" smtClean="0"/>
            </a:br>
            <a:r>
              <a:rPr lang="en-US" sz="3200" dirty="0" smtClean="0"/>
              <a:t>Perl, etc.)</a:t>
            </a:r>
            <a:endParaRPr lang="en-US" sz="3200" dirty="0"/>
          </a:p>
        </p:txBody>
      </p:sp>
      <p:sp>
        <p:nvSpPr>
          <p:cNvPr id="18" name="Subtitle 2"/>
          <p:cNvSpPr>
            <a:spLocks noGrp="1"/>
          </p:cNvSpPr>
          <p:nvPr>
            <p:ph type="subTitle" idx="1"/>
          </p:nvPr>
        </p:nvSpPr>
        <p:spPr>
          <a:xfrm>
            <a:off x="609600" y="4878852"/>
            <a:ext cx="7924800" cy="1564480"/>
          </a:xfrm>
        </p:spPr>
        <p:txBody>
          <a:bodyPr/>
          <a:lstStyle/>
          <a:p>
            <a:r>
              <a:rPr lang="en-US" dirty="0" smtClean="0"/>
              <a:t>Scripts development with</a:t>
            </a:r>
            <a:r>
              <a:rPr lang="bg-BG" dirty="0" smtClean="0"/>
              <a:t> </a:t>
            </a:r>
            <a:r>
              <a:rPr lang="en-US" dirty="0" smtClean="0"/>
              <a:t>JavaScript</a:t>
            </a:r>
            <a:r>
              <a:rPr lang="bg-BG" dirty="0" smtClean="0"/>
              <a:t>, </a:t>
            </a:r>
            <a:r>
              <a:rPr lang="en-US" dirty="0" smtClean="0"/>
              <a:t>main JavaScript constructions, operators, objects, DOM tree manipulation</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 xmlns:p14="http://schemas.microsoft.com/office/powerpoint/2010/main" val="4232600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Question</a:t>
            </a:r>
            <a:endParaRPr lang="en-US" sz="3600" dirty="0"/>
          </a:p>
        </p:txBody>
      </p:sp>
      <p:sp>
        <p:nvSpPr>
          <p:cNvPr id="3" name="Content Placeholder 2"/>
          <p:cNvSpPr>
            <a:spLocks noGrp="1"/>
          </p:cNvSpPr>
          <p:nvPr>
            <p:ph idx="1"/>
          </p:nvPr>
        </p:nvSpPr>
        <p:spPr>
          <a:xfrm>
            <a:off x="345141" y="1371600"/>
            <a:ext cx="8686800" cy="5410200"/>
          </a:xfrm>
        </p:spPr>
        <p:txBody>
          <a:bodyPr/>
          <a:lstStyle/>
          <a:p>
            <a:pPr lvl="0"/>
            <a:r>
              <a:rPr lang="en-US" sz="3600" dirty="0" smtClean="0"/>
              <a:t>Which of the following is not true about JavaScript</a:t>
            </a:r>
            <a:r>
              <a:rPr lang="ru-RU" sz="3600" dirty="0" smtClean="0"/>
              <a:t>?</a:t>
            </a:r>
            <a:endParaRPr lang="en-US" sz="800" dirty="0"/>
          </a:p>
          <a:p>
            <a:pPr marL="871538" lvl="1" indent="-514350">
              <a:buFont typeface="+mj-lt"/>
              <a:buAutoNum type="alphaLcParenR"/>
            </a:pPr>
            <a:r>
              <a:rPr lang="ru-RU" sz="3200" dirty="0" smtClean="0"/>
              <a:t>JavaScript </a:t>
            </a:r>
            <a:r>
              <a:rPr lang="en-US" sz="3200" dirty="0" smtClean="0"/>
              <a:t>is a client side scripting language </a:t>
            </a:r>
            <a:endParaRPr lang="bg-BG" sz="3200" dirty="0" smtClean="0"/>
          </a:p>
          <a:p>
            <a:pPr marL="871538" lvl="1" indent="-514350">
              <a:buFont typeface="+mj-lt"/>
              <a:buAutoNum type="alphaLcParenR"/>
            </a:pPr>
            <a:r>
              <a:rPr lang="en-US" sz="3200" dirty="0" smtClean="0"/>
              <a:t>JavaScript is executing on the web server</a:t>
            </a:r>
            <a:endParaRPr lang="en-US" sz="3200" dirty="0" smtClean="0"/>
          </a:p>
          <a:p>
            <a:pPr marL="871538" lvl="1" indent="-514350">
              <a:buFont typeface="+mj-lt"/>
              <a:buAutoNum type="alphaLcParenR"/>
            </a:pPr>
            <a:r>
              <a:rPr lang="ru-RU" sz="3200" dirty="0" smtClean="0"/>
              <a:t>JavaScript </a:t>
            </a:r>
            <a:r>
              <a:rPr lang="en-US" sz="3200" dirty="0" smtClean="0"/>
              <a:t>does not need a compiler</a:t>
            </a:r>
            <a:endParaRPr lang="en-US" sz="3200" dirty="0" smtClean="0"/>
          </a:p>
          <a:p>
            <a:pPr marL="871538" lvl="1" indent="-514350">
              <a:buFont typeface="+mj-lt"/>
              <a:buAutoNum type="alphaLcParenR"/>
            </a:pPr>
            <a:r>
              <a:rPr lang="en-US" sz="3200" dirty="0" smtClean="0"/>
              <a:t>J</a:t>
            </a:r>
            <a:r>
              <a:rPr lang="ru-RU" sz="3200" dirty="0" smtClean="0"/>
              <a:t>avaScript </a:t>
            </a:r>
            <a:r>
              <a:rPr lang="en-US" sz="3200" dirty="0" smtClean="0"/>
              <a:t>can work with objects</a:t>
            </a:r>
            <a:endParaRPr lang="bg-BG" sz="32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64</a:t>
            </a:fld>
            <a:endParaRPr lang="en-US" dirty="0"/>
          </a:p>
        </p:txBody>
      </p:sp>
      <p:sp>
        <p:nvSpPr>
          <p:cNvPr id="5" name="Oval 4"/>
          <p:cNvSpPr/>
          <p:nvPr/>
        </p:nvSpPr>
        <p:spPr>
          <a:xfrm>
            <a:off x="611560" y="386104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55701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Answer</a:t>
            </a:r>
            <a:endParaRPr lang="en-US" sz="3600" dirty="0"/>
          </a:p>
        </p:txBody>
      </p:sp>
      <p:sp>
        <p:nvSpPr>
          <p:cNvPr id="3" name="Content Placeholder 2"/>
          <p:cNvSpPr>
            <a:spLocks noGrp="1"/>
          </p:cNvSpPr>
          <p:nvPr>
            <p:ph idx="1"/>
          </p:nvPr>
        </p:nvSpPr>
        <p:spPr/>
        <p:txBody>
          <a:bodyPr/>
          <a:lstStyle/>
          <a:p>
            <a:r>
              <a:rPr lang="en-US" sz="2800" dirty="0" smtClean="0"/>
              <a:t>JavaScript (JS) is an interpreted computer programming language. </a:t>
            </a:r>
          </a:p>
          <a:p>
            <a:r>
              <a:rPr lang="en-US" sz="2800" dirty="0" smtClean="0"/>
              <a:t>As part of web browsers, implementations allow client-side scripts to interact with the user, control the browser, communicate asynchronously, and alter the document content that is displayed.</a:t>
            </a:r>
          </a:p>
          <a:p>
            <a:r>
              <a:rPr lang="en-US" dirty="0" smtClean="0"/>
              <a:t>Info</a:t>
            </a:r>
            <a:r>
              <a:rPr lang="bg-BG" dirty="0" smtClean="0"/>
              <a:t>:</a:t>
            </a:r>
            <a:endParaRPr lang="bg-BG" dirty="0" smtClean="0"/>
          </a:p>
          <a:p>
            <a:pPr lvl="1"/>
            <a:r>
              <a:rPr lang="en-US" sz="2400" dirty="0" smtClean="0">
                <a:solidFill>
                  <a:srgbClr val="9ED000"/>
                </a:solidFill>
              </a:rPr>
              <a:t>http://en.wikipedia.org/wiki/Javascript</a:t>
            </a:r>
            <a:endParaRPr lang="bg-BG" sz="2400" dirty="0">
              <a:solidFill>
                <a:srgbClr val="9ED000"/>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 xmlns:p14="http://schemas.microsoft.com/office/powerpoint/2010/main" val="29245478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199900"/>
            <a:ext cx="7086600" cy="838200"/>
          </a:xfrm>
        </p:spPr>
        <p:txBody>
          <a:bodyPr/>
          <a:lstStyle/>
          <a:p>
            <a:r>
              <a:rPr lang="en-US" dirty="0" smtClean="0"/>
              <a:t>IT practical test</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en-US" sz="7600" spc="150" dirty="0" smtClean="0">
                <a:ln w="11430"/>
                <a:solidFill>
                  <a:schemeClr val="tx1">
                    <a:lumMod val="40000"/>
                    <a:lumOff val="60000"/>
                  </a:schemeClr>
                </a:solidFill>
                <a:effectLst>
                  <a:outerShdw blurRad="25400" algn="tl" rotWithShape="0">
                    <a:srgbClr val="000000">
                      <a:alpha val="43000"/>
                    </a:srgbClr>
                  </a:outerShdw>
                </a:effectLst>
              </a:rPr>
              <a:t>Question</a:t>
            </a:r>
            <a:r>
              <a:rPr lang="en-US" sz="7600" spc="150" dirty="0" smtClean="0">
                <a:ln w="11430"/>
                <a:solidFill>
                  <a:schemeClr val="tx1">
                    <a:lumMod val="40000"/>
                    <a:lumOff val="60000"/>
                  </a:schemeClr>
                </a:solidFill>
                <a:effectLst>
                  <a:outerShdw blurRad="25400" algn="tl" rotWithShape="0">
                    <a:srgbClr val="000000">
                      <a:alpha val="43000"/>
                    </a:srgbClr>
                  </a:outerShdw>
                </a:effectLst>
              </a:rPr>
              <a:t>s</a:t>
            </a:r>
            <a:r>
              <a:rPr lang="en-US" sz="7600" spc="150" dirty="0" smtClean="0">
                <a:ln w="11430"/>
                <a:solidFill>
                  <a:schemeClr val="tx1">
                    <a:lumMod val="40000"/>
                    <a:lumOff val="60000"/>
                  </a:schemeClr>
                </a:solidFill>
                <a:effectLst>
                  <a:outerShdw blurRad="25400" algn="tl" rotWithShape="0">
                    <a:srgbClr val="000000">
                      <a:alpha val="43000"/>
                    </a:srgbClr>
                  </a:outerShdw>
                </a:effectLst>
              </a:rPr>
              <a:t>?</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5" name="Text Placeholder 5"/>
          <p:cNvSpPr txBox="1">
            <a:spLocks/>
          </p:cNvSpPr>
          <p:nvPr/>
        </p:nvSpPr>
        <p:spPr>
          <a:xfrm>
            <a:off x="5335648" y="6400800"/>
            <a:ext cx="3718150" cy="369332"/>
          </a:xfrm>
          <a:prstGeom prst="rect">
            <a:avLst/>
          </a:prstGeom>
        </p:spPr>
        <p:txBody>
          <a:bodyPr anchor="ctr" anchorCtr="0"/>
          <a:lstStyle>
            <a:defPPr>
              <a:defRPr lang="en-US"/>
            </a:defPPr>
            <a:lvl1pPr algn="r" rtl="0" fontAlgn="base">
              <a:spcBef>
                <a:spcPct val="0"/>
              </a:spcBef>
              <a:spcAft>
                <a:spcPct val="0"/>
              </a:spcAft>
              <a:defRPr sz="11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a:lstStyle>
          <a:p>
            <a:r>
              <a:rPr lang="en-US" sz="1800" b="1" dirty="0" smtClean="0">
                <a:hlinkClick r:id="rId7"/>
              </a:rPr>
              <a:t>http://schoolacademy.telerik.com</a:t>
            </a:r>
            <a:endParaRPr lang="en-US" sz="1800" b="1" dirty="0"/>
          </a:p>
        </p:txBody>
      </p:sp>
    </p:spTree>
    <p:extLst>
      <p:ext uri="{BB962C8B-B14F-4D97-AF65-F5344CB8AC3E}">
        <p14:creationId xmlns="" xmlns:p14="http://schemas.microsoft.com/office/powerpoint/2010/main" val="25326706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152400"/>
            <a:ext cx="7086600" cy="838200"/>
          </a:xfrm>
        </p:spPr>
        <p:txBody>
          <a:bodyPr/>
          <a:lstStyle/>
          <a:p>
            <a:r>
              <a:rPr lang="en-US" sz="3600" dirty="0" smtClean="0"/>
              <a:t>Free programming courses at </a:t>
            </a:r>
            <a:r>
              <a:rPr lang="en-US" sz="3600" dirty="0" err="1" smtClean="0"/>
              <a:t>Telerik</a:t>
            </a:r>
            <a:r>
              <a:rPr lang="en-US" sz="3600" dirty="0" smtClean="0"/>
              <a:t> Academy</a:t>
            </a:r>
            <a:endParaRPr lang="en-US" sz="3600" dirty="0"/>
          </a:p>
        </p:txBody>
      </p:sp>
      <p:sp>
        <p:nvSpPr>
          <p:cNvPr id="4" name="Content Placeholder 3"/>
          <p:cNvSpPr>
            <a:spLocks noGrp="1"/>
          </p:cNvSpPr>
          <p:nvPr>
            <p:ph idx="1"/>
          </p:nvPr>
        </p:nvSpPr>
        <p:spPr>
          <a:xfrm>
            <a:off x="228600" y="1219200"/>
            <a:ext cx="8686800" cy="5486400"/>
          </a:xfrm>
        </p:spPr>
        <p:txBody>
          <a:bodyPr/>
          <a:lstStyle/>
          <a:p>
            <a:r>
              <a:rPr lang="en-US" dirty="0" smtClean="0"/>
              <a:t>Telerik School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2"/>
              </a:rPr>
              <a:t>schoolacademy.telerik.com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239000" y="5029200"/>
            <a:ext cx="1466851" cy="1600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410200" y="2831275"/>
            <a:ext cx="3137859" cy="918234"/>
          </a:xfrm>
          <a:prstGeom prst="rect">
            <a:avLst/>
          </a:prstGeom>
          <a:noFill/>
          <a:ln>
            <a:solidFill>
              <a:srgbClr val="9BCC00"/>
            </a:solidFill>
          </a:ln>
          <a:extLst>
            <a:ext uri="{909E8E84-426E-40DD-AFC4-6F175D3DCCD1}">
              <a14:hiddenFill xmlns=""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072187" y="4179062"/>
            <a:ext cx="938213" cy="938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a:hlinkClick r:id="rId2" tooltip="Telerik School Academy - Free Software Development Trainings for High-School Students"/>
          </p:cNvPr>
          <p:cNvPicPr>
            <a:picLocks noChangeAspect="1" noChangeArrowheads="1"/>
          </p:cNvPicPr>
          <p:nvPr/>
        </p:nvPicPr>
        <p:blipFill rotWithShape="1">
          <a:blip r:embed="rId10" cstate="screen">
            <a:extLst>
              <a:ext uri="{28A0092B-C50C-407E-A947-70E740481C1C}">
                <a14:useLocalDpi xmlns="" xmlns:a14="http://schemas.microsoft.com/office/drawing/2010/main" val="0"/>
              </a:ext>
            </a:extLst>
          </a:blip>
          <a:srcRect/>
          <a:stretch/>
        </p:blipFill>
        <p:spPr bwMode="auto">
          <a:xfrm>
            <a:off x="5942019" y="1435925"/>
            <a:ext cx="2606040" cy="8976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921911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pPr>
              <a:spcBef>
                <a:spcPts val="0"/>
              </a:spcBef>
            </a:pPr>
            <a:r>
              <a:rPr lang="en-US" dirty="0" smtClean="0"/>
              <a:t>WINZIP </a:t>
            </a:r>
            <a:r>
              <a:rPr lang="bg-BG" dirty="0" smtClean="0"/>
              <a:t>  </a:t>
            </a:r>
            <a:r>
              <a:rPr lang="en-US" dirty="0" smtClean="0"/>
              <a:t>is archiving program, not an antivirus</a:t>
            </a:r>
            <a:r>
              <a:rPr lang="bg-BG" dirty="0" smtClean="0"/>
              <a:t>.</a:t>
            </a:r>
            <a:endParaRPr lang="en-US" dirty="0" smtClean="0"/>
          </a:p>
          <a:p>
            <a:pPr>
              <a:spcBef>
                <a:spcPts val="0"/>
              </a:spcBef>
            </a:pPr>
            <a:r>
              <a:rPr lang="en-US" dirty="0" smtClean="0"/>
              <a:t>Info:</a:t>
            </a:r>
          </a:p>
          <a:p>
            <a:pPr>
              <a:spcBef>
                <a:spcPts val="0"/>
              </a:spcBef>
              <a:buNone/>
            </a:pPr>
            <a:r>
              <a:rPr lang="en-US" sz="2400" dirty="0" smtClean="0">
                <a:solidFill>
                  <a:srgbClr val="9BCC00"/>
                </a:solidFill>
              </a:rPr>
              <a:t>http://www.winzip.com/win/en/index.htm</a:t>
            </a:r>
            <a:endParaRPr lang="bg-BG" sz="2400" dirty="0" smtClean="0">
              <a:solidFill>
                <a:srgbClr val="9BCC00"/>
              </a:solidFill>
            </a:endParaRPr>
          </a:p>
          <a:p>
            <a:pPr lvl="1"/>
            <a:endParaRPr lang="bg-BG" sz="2600" dirty="0" smtClean="0"/>
          </a:p>
          <a:p>
            <a:pPr lvl="1"/>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rot="336657">
            <a:off x="3286515" y="3376332"/>
            <a:ext cx="3326993" cy="3326993"/>
          </a:xfrm>
          <a:prstGeom prst="rect">
            <a:avLst/>
          </a:prstGeom>
        </p:spPr>
      </p:pic>
    </p:spTree>
    <p:extLst>
      <p:ext uri="{BB962C8B-B14F-4D97-AF65-F5344CB8AC3E}">
        <p14:creationId xmlns="" xmlns:p14="http://schemas.microsoft.com/office/powerpoint/2010/main" val="2316767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pPr lvl="1" algn="ctr"/>
            <a:r>
              <a:rPr lang="en-US" sz="3200" dirty="0" smtClean="0"/>
              <a:t>Rules for working with and supporting computer systems</a:t>
            </a:r>
            <a:endParaRPr lang="en-US" sz="3200" dirty="0"/>
          </a:p>
        </p:txBody>
      </p:sp>
      <p:sp>
        <p:nvSpPr>
          <p:cNvPr id="10" name="Subtitle 2"/>
          <p:cNvSpPr>
            <a:spLocks noGrp="1"/>
          </p:cNvSpPr>
          <p:nvPr>
            <p:ph type="subTitle" idx="1"/>
          </p:nvPr>
        </p:nvSpPr>
        <p:spPr>
          <a:xfrm>
            <a:off x="609600" y="2550320"/>
            <a:ext cx="7924800" cy="569120"/>
          </a:xfrm>
        </p:spPr>
        <p:txBody>
          <a:bodyPr/>
          <a:lstStyle/>
          <a:p>
            <a:r>
              <a:rPr lang="en-US" dirty="0" smtClean="0"/>
              <a:t>Installation, usage, maintenance…</a:t>
            </a:r>
            <a:endParaRPr lang="en-US" dirty="0"/>
          </a:p>
        </p:txBody>
      </p:sp>
      <p:pic>
        <p:nvPicPr>
          <p:cNvPr id="11" name="Picture 2" descr="http://www.sharewarebay.com/images/screenshot/nimble_software/Neat_Instal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Which of the following is not internet browser?</a:t>
            </a:r>
            <a:endParaRPr lang="bg-BG" dirty="0" smtClean="0"/>
          </a:p>
          <a:p>
            <a:pPr marL="871538" lvl="1" indent="-514350">
              <a:buFont typeface="+mj-lt"/>
              <a:buAutoNum type="alphaLcParenR"/>
            </a:pPr>
            <a:r>
              <a:rPr lang="en-US" dirty="0" smtClean="0"/>
              <a:t>Internet Explorer 10</a:t>
            </a:r>
          </a:p>
          <a:p>
            <a:pPr marL="871538" lvl="1" indent="-514350">
              <a:buFont typeface="+mj-lt"/>
              <a:buAutoNum type="alphaLcParenR"/>
            </a:pPr>
            <a:r>
              <a:rPr lang="en-US" dirty="0" smtClean="0"/>
              <a:t>Safari</a:t>
            </a:r>
          </a:p>
          <a:p>
            <a:pPr marL="871538" lvl="1" indent="-514350">
              <a:buFont typeface="+mj-lt"/>
              <a:buAutoNum type="alphaLcParenR"/>
            </a:pPr>
            <a:r>
              <a:rPr lang="en-US" dirty="0" smtClean="0"/>
              <a:t>Mozilla</a:t>
            </a:r>
            <a:endParaRPr lang="bg-BG" dirty="0" smtClean="0"/>
          </a:p>
          <a:p>
            <a:pPr marL="871538" lvl="1" indent="-514350">
              <a:buFont typeface="+mj-lt"/>
              <a:buAutoNum type="alphaLcParenR"/>
            </a:pPr>
            <a:r>
              <a:rPr lang="en-US" dirty="0" smtClean="0"/>
              <a:t>Google Chrome</a:t>
            </a:r>
          </a:p>
          <a:p>
            <a:pPr marL="357188" lvl="1" indent="0">
              <a:buNone/>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2819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12719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5387</TotalTime>
  <Words>2155</Words>
  <Application>Microsoft Office PowerPoint</Application>
  <PresentationFormat>On-screen Show (4:3)</PresentationFormat>
  <Paragraphs>392</Paragraphs>
  <Slides>67</Slides>
  <Notes>1</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Telerik Academy</vt:lpstr>
      <vt:lpstr>Information Technology Test</vt:lpstr>
      <vt:lpstr>Slide 2</vt:lpstr>
      <vt:lpstr>Question</vt:lpstr>
      <vt:lpstr>Answer</vt:lpstr>
      <vt:lpstr>Computer programs </vt:lpstr>
      <vt:lpstr>Question</vt:lpstr>
      <vt:lpstr>Answer</vt:lpstr>
      <vt:lpstr>Rules for working with and supporting computer systems</vt:lpstr>
      <vt:lpstr>Question</vt:lpstr>
      <vt:lpstr>Answer</vt:lpstr>
      <vt:lpstr>Means of data transfer in IT, Numeral systems</vt:lpstr>
      <vt:lpstr>Question</vt:lpstr>
      <vt:lpstr>Answer</vt:lpstr>
      <vt:lpstr>Operational Systems</vt:lpstr>
      <vt:lpstr>Question</vt:lpstr>
      <vt:lpstr>Answer</vt:lpstr>
      <vt:lpstr>Software engineering and project development</vt:lpstr>
      <vt:lpstr>Question</vt:lpstr>
      <vt:lpstr>Answer</vt:lpstr>
      <vt:lpstr>Question</vt:lpstr>
      <vt:lpstr>Answer</vt:lpstr>
      <vt:lpstr>Compressing and decompressing data</vt:lpstr>
      <vt:lpstr>Question</vt:lpstr>
      <vt:lpstr>Answer</vt:lpstr>
      <vt:lpstr>Text processing software and file formats</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Answer</vt:lpstr>
      <vt:lpstr>Answer</vt:lpstr>
      <vt:lpstr>Security</vt:lpstr>
      <vt:lpstr>Question</vt:lpstr>
      <vt:lpstr>Answer</vt:lpstr>
      <vt:lpstr>Presentation making &amp; Presentation skills</vt:lpstr>
      <vt:lpstr>Question</vt:lpstr>
      <vt:lpstr>Answer</vt:lpstr>
      <vt:lpstr>Multimedia</vt:lpstr>
      <vt:lpstr>Question</vt:lpstr>
      <vt:lpstr>Answer</vt:lpstr>
      <vt:lpstr>Computer networks</vt:lpstr>
      <vt:lpstr>Question</vt:lpstr>
      <vt:lpstr>Answer</vt:lpstr>
      <vt:lpstr>Internet</vt:lpstr>
      <vt:lpstr>Question</vt:lpstr>
      <vt:lpstr>Answer</vt:lpstr>
      <vt:lpstr>Electronic communication and e-mail</vt:lpstr>
      <vt:lpstr>Question</vt:lpstr>
      <vt:lpstr>Answer</vt:lpstr>
      <vt:lpstr>World Wide Web (WWW)</vt:lpstr>
      <vt:lpstr>Question</vt:lpstr>
      <vt:lpstr>Answer</vt:lpstr>
      <vt:lpstr>Web Front-end and Design </vt:lpstr>
      <vt:lpstr>Question</vt:lpstr>
      <vt:lpstr>Answer</vt:lpstr>
      <vt:lpstr>Web scripting languages (JavaScript,  Perl, etc.)</vt:lpstr>
      <vt:lpstr>Question</vt:lpstr>
      <vt:lpstr>Answer</vt:lpstr>
      <vt:lpstr>IT practical test</vt:lpstr>
      <vt:lpstr>Free programming courses at Telerik Academy</vt:lpstr>
    </vt:vector>
  </TitlesOfParts>
  <Company>Telerik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yana.koleva</cp:lastModifiedBy>
  <cp:revision>666</cp:revision>
  <dcterms:created xsi:type="dcterms:W3CDTF">2007-12-08T16:03:35Z</dcterms:created>
  <dcterms:modified xsi:type="dcterms:W3CDTF">2013-11-26T10:06:42Z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